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7" r:id="rId2"/>
    <p:sldId id="279" r:id="rId3"/>
    <p:sldId id="280" r:id="rId4"/>
    <p:sldId id="281" r:id="rId5"/>
    <p:sldId id="282" r:id="rId6"/>
    <p:sldId id="283" r:id="rId7"/>
    <p:sldId id="284" r:id="rId8"/>
    <p:sldId id="285" r:id="rId9"/>
    <p:sldId id="258" r:id="rId10"/>
    <p:sldId id="259" r:id="rId11"/>
    <p:sldId id="260" r:id="rId12"/>
    <p:sldId id="261" r:id="rId13"/>
    <p:sldId id="262" r:id="rId14"/>
    <p:sldId id="263" r:id="rId15"/>
    <p:sldId id="264" r:id="rId16"/>
    <p:sldId id="265" r:id="rId17"/>
    <p:sldId id="266" r:id="rId18"/>
    <p:sldId id="286" r:id="rId19"/>
    <p:sldId id="287" r:id="rId20"/>
    <p:sldId id="288" r:id="rId21"/>
    <p:sldId id="289" r:id="rId22"/>
    <p:sldId id="267" r:id="rId23"/>
    <p:sldId id="296" r:id="rId24"/>
    <p:sldId id="297" r:id="rId25"/>
    <p:sldId id="292" r:id="rId26"/>
    <p:sldId id="293" r:id="rId27"/>
    <p:sldId id="294" r:id="rId28"/>
    <p:sldId id="295" r:id="rId29"/>
    <p:sldId id="320" r:id="rId30"/>
    <p:sldId id="321" r:id="rId31"/>
    <p:sldId id="322" r:id="rId32"/>
    <p:sldId id="323" r:id="rId33"/>
    <p:sldId id="324" r:id="rId34"/>
    <p:sldId id="268" r:id="rId35"/>
    <p:sldId id="269" r:id="rId36"/>
    <p:sldId id="270" r:id="rId37"/>
    <p:sldId id="271" r:id="rId38"/>
    <p:sldId id="272" r:id="rId39"/>
    <p:sldId id="273" r:id="rId40"/>
    <p:sldId id="274" r:id="rId41"/>
    <p:sldId id="275" r:id="rId42"/>
    <p:sldId id="276" r:id="rId43"/>
    <p:sldId id="277" r:id="rId44"/>
    <p:sldId id="278"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9ED433-7BB4-4BCB-92E6-47F27FA5BFA4}" type="datetimeFigureOut">
              <a:rPr lang="pt-BR" smtClean="0"/>
              <a:t>10/09/2017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3CBAF2-DDD8-4C74-A0EB-A20EC2088191}" type="slidenum">
              <a:rPr lang="pt-BR" smtClean="0"/>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F82C0B-1590-4BB9-8901-BE1778FEB780}" type="slidenum">
              <a:rPr lang="pt-BR"/>
              <a:pPr/>
              <a:t>13</a:t>
            </a:fld>
            <a:endParaRPr lang="pt-BR"/>
          </a:p>
        </p:txBody>
      </p:sp>
      <p:sp>
        <p:nvSpPr>
          <p:cNvPr id="25602" name="Rectangle 2"/>
          <p:cNvSpPr>
            <a:spLocks noRot="1" noChangeArrowheads="1" noTextEdit="1"/>
          </p:cNvSpPr>
          <p:nvPr>
            <p:ph type="sldImg"/>
          </p:nvPr>
        </p:nvSpPr>
        <p:spPr>
          <a:xfrm>
            <a:off x="1143000" y="685800"/>
            <a:ext cx="4572000" cy="3429000"/>
          </a:xfrm>
          <a:ln/>
        </p:spPr>
      </p:sp>
      <p:sp>
        <p:nvSpPr>
          <p:cNvPr id="25603" name="Rectangle 3"/>
          <p:cNvSpPr>
            <a:spLocks noGrp="1" noChangeArrowheads="1"/>
          </p:cNvSpPr>
          <p:nvPr>
            <p:ph type="body" idx="1"/>
          </p:nvPr>
        </p:nvSpPr>
        <p:spPr/>
        <p:txBody>
          <a:bodyP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E23CC91-CE1C-4F9F-B690-1B9D3B69B1BE}" type="datetimeFigureOut">
              <a:rPr lang="pt-BR" smtClean="0"/>
              <a:t>10/09/2017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E23CC91-CE1C-4F9F-B690-1B9D3B69B1BE}" type="datetimeFigureOut">
              <a:rPr lang="pt-BR" smtClean="0"/>
              <a:t>10/09/2017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FE23CC91-CE1C-4F9F-B690-1B9D3B69B1BE}" type="datetimeFigureOut">
              <a:rPr lang="pt-BR" smtClean="0"/>
              <a:t>10/09/2017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E23CC91-CE1C-4F9F-B690-1B9D3B69B1BE}" type="datetimeFigureOut">
              <a:rPr lang="pt-BR" smtClean="0"/>
              <a:t>10/09/2017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FE23CC91-CE1C-4F9F-B690-1B9D3B69B1BE}" type="datetimeFigureOut">
              <a:rPr lang="pt-BR" smtClean="0"/>
              <a:t>10/09/2017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FE23CC91-CE1C-4F9F-B690-1B9D3B69B1BE}" type="datetimeFigureOut">
              <a:rPr lang="pt-BR" smtClean="0"/>
              <a:t>10/09/2017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7D52C1-4EC1-4AEB-BD61-C42BEBBA44F4}"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3CC91-CE1C-4F9F-B690-1B9D3B69B1BE}" type="datetimeFigureOut">
              <a:rPr lang="pt-BR" smtClean="0"/>
              <a:t>10/09/2017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D52C1-4EC1-4AEB-BD61-C42BEBBA44F4}"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Memória Principal</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8303FEE1-BE9C-4E22-882D-DDF0078D13A8}" type="slidenum">
              <a:rPr lang="pt-BR"/>
              <a:pPr/>
              <a:t>10</a:t>
            </a:fld>
            <a:endParaRPr lang="pt-BR"/>
          </a:p>
        </p:txBody>
      </p:sp>
      <p:sp>
        <p:nvSpPr>
          <p:cNvPr id="108546" name="Rectangle 2"/>
          <p:cNvSpPr>
            <a:spLocks noGrp="1" noChangeArrowheads="1"/>
          </p:cNvSpPr>
          <p:nvPr>
            <p:ph type="body" sz="half" idx="1"/>
          </p:nvPr>
        </p:nvSpPr>
        <p:spPr>
          <a:xfrm>
            <a:off x="250825" y="620713"/>
            <a:ext cx="8642350" cy="6048375"/>
          </a:xfrm>
          <a:noFill/>
          <a:ln/>
        </p:spPr>
        <p:txBody>
          <a:bodyPr/>
          <a:lstStyle/>
          <a:p>
            <a:pPr algn="just">
              <a:lnSpc>
                <a:spcPct val="90000"/>
              </a:lnSpc>
            </a:pPr>
            <a:r>
              <a:rPr lang="pt-BR" sz="1800" dirty="0"/>
              <a:t>Na prática, em um sistema de computação não é possível construir e utilizar apenas um tipo de memória. </a:t>
            </a:r>
            <a:r>
              <a:rPr lang="pt-BR" sz="1800" dirty="0" smtClean="0"/>
              <a:t> Processador – 5 </a:t>
            </a:r>
            <a:r>
              <a:rPr lang="pt-BR" sz="1800" dirty="0" err="1" smtClean="0"/>
              <a:t>nanossegundos</a:t>
            </a:r>
            <a:r>
              <a:rPr lang="pt-BR" sz="1800" dirty="0" smtClean="0"/>
              <a:t>. Memória – 60 </a:t>
            </a:r>
            <a:r>
              <a:rPr lang="pt-BR" sz="1800" dirty="0" err="1" smtClean="0"/>
              <a:t>nanossegundos</a:t>
            </a:r>
            <a:endParaRPr lang="pt-BR" sz="1800" dirty="0"/>
          </a:p>
          <a:p>
            <a:pPr algn="just">
              <a:lnSpc>
                <a:spcPct val="90000"/>
              </a:lnSpc>
            </a:pPr>
            <a:endParaRPr lang="pt-BR" sz="1800" dirty="0"/>
          </a:p>
          <a:p>
            <a:pPr algn="just">
              <a:lnSpc>
                <a:spcPct val="90000"/>
              </a:lnSpc>
            </a:pPr>
            <a:r>
              <a:rPr lang="pt-BR" sz="1800" dirty="0"/>
              <a:t>Na verdade, a memória de um computador é também em si um subsistema, tendo em vista que é construída de vários componentes interligados e integrados, com o objetivo de armazenar e permitir a recuperação de informações.</a:t>
            </a:r>
          </a:p>
          <a:p>
            <a:pPr algn="just">
              <a:lnSpc>
                <a:spcPct val="90000"/>
              </a:lnSpc>
            </a:pPr>
            <a:endParaRPr lang="pt-BR" sz="1800" dirty="0"/>
          </a:p>
          <a:p>
            <a:pPr algn="just">
              <a:lnSpc>
                <a:spcPct val="90000"/>
              </a:lnSpc>
            </a:pPr>
            <a:r>
              <a:rPr lang="pt-BR" sz="1800" dirty="0"/>
              <a:t>Uma sistema de memória é constituído basicamente por chips individuais de memórias nos quais podem se realizadas as operações de:</a:t>
            </a:r>
          </a:p>
          <a:p>
            <a:pPr lvl="1" algn="ctr">
              <a:lnSpc>
                <a:spcPct val="90000"/>
              </a:lnSpc>
            </a:pPr>
            <a:r>
              <a:rPr lang="pt-BR" sz="1800" b="1" dirty="0">
                <a:solidFill>
                  <a:srgbClr val="0000FF"/>
                </a:solidFill>
              </a:rPr>
              <a:t>Leitura (“</a:t>
            </a:r>
            <a:r>
              <a:rPr lang="pt-BR" sz="1800" b="1" dirty="0" err="1">
                <a:solidFill>
                  <a:srgbClr val="0000FF"/>
                </a:solidFill>
              </a:rPr>
              <a:t>Read</a:t>
            </a:r>
            <a:r>
              <a:rPr lang="pt-BR" sz="1800" b="1" dirty="0">
                <a:solidFill>
                  <a:srgbClr val="0000FF"/>
                </a:solidFill>
              </a:rPr>
              <a:t>”)   e Escrita (“</a:t>
            </a:r>
            <a:r>
              <a:rPr lang="pt-BR" sz="1800" b="1" dirty="0" err="1">
                <a:solidFill>
                  <a:srgbClr val="0000FF"/>
                </a:solidFill>
              </a:rPr>
              <a:t>Write</a:t>
            </a:r>
            <a:r>
              <a:rPr lang="pt-BR" sz="1800" b="1" dirty="0">
                <a:solidFill>
                  <a:srgbClr val="0000FF"/>
                </a:solidFill>
              </a:rPr>
              <a:t>”)</a:t>
            </a:r>
            <a:endParaRPr lang="pt-BR" sz="1800" dirty="0"/>
          </a:p>
          <a:p>
            <a:pPr algn="just">
              <a:lnSpc>
                <a:spcPct val="90000"/>
              </a:lnSpc>
            </a:pPr>
            <a:r>
              <a:rPr lang="pt-BR" sz="1800" dirty="0"/>
              <a:t>Para que sejam realizadas essas duas operações os chips deve ser selecionados e ativados a medida que forem sendo utilizados pela UCP .</a:t>
            </a:r>
          </a:p>
          <a:p>
            <a:pPr algn="just">
              <a:lnSpc>
                <a:spcPct val="90000"/>
              </a:lnSpc>
            </a:pPr>
            <a:endParaRPr lang="pt-BR" sz="1800" dirty="0"/>
          </a:p>
          <a:p>
            <a:pPr algn="just">
              <a:lnSpc>
                <a:spcPct val="90000"/>
              </a:lnSpc>
            </a:pPr>
            <a:r>
              <a:rPr lang="pt-BR" sz="1800" b="1" dirty="0">
                <a:solidFill>
                  <a:srgbClr val="0000FF"/>
                </a:solidFill>
              </a:rPr>
              <a:t>Tempo de acesso</a:t>
            </a:r>
            <a:endParaRPr lang="pt-BR" sz="1800" b="1" dirty="0"/>
          </a:p>
          <a:p>
            <a:pPr lvl="1" algn="just">
              <a:lnSpc>
                <a:spcPct val="90000"/>
              </a:lnSpc>
              <a:buFontTx/>
              <a:buNone/>
            </a:pPr>
            <a:r>
              <a:rPr lang="pt-BR" sz="1800" dirty="0"/>
              <a:t>- Período de tempo decorrido desde o instante em que foi iniciada a operação de acesso  quando a origem (em geral a UCP) passa o endereço de acesso para à memória até que a informação requerida (instrução ou dado) tenha sido efetivamente transferida. </a:t>
            </a:r>
          </a:p>
          <a:p>
            <a:pPr lvl="1" algn="just">
              <a:lnSpc>
                <a:spcPct val="90000"/>
              </a:lnSpc>
              <a:buFontTx/>
              <a:buNone/>
            </a:pPr>
            <a:r>
              <a:rPr lang="pt-BR" sz="1800" dirty="0"/>
              <a:t>- É um dos parâmetros que pode medir o desempenho da memória.</a:t>
            </a:r>
          </a:p>
          <a:p>
            <a:pPr lvl="1" algn="just">
              <a:lnSpc>
                <a:spcPct val="90000"/>
              </a:lnSpc>
              <a:buFontTx/>
              <a:buNone/>
            </a:pPr>
            <a:endParaRPr lang="pt-BR" sz="1600" dirty="0"/>
          </a:p>
        </p:txBody>
      </p:sp>
      <p:sp>
        <p:nvSpPr>
          <p:cNvPr id="108547" name="Rectangle 3"/>
          <p:cNvSpPr>
            <a:spLocks noGrp="1" noChangeArrowheads="1"/>
          </p:cNvSpPr>
          <p:nvPr>
            <p:ph type="title"/>
          </p:nvPr>
        </p:nvSpPr>
        <p:spPr>
          <a:xfrm>
            <a:off x="457200" y="58738"/>
            <a:ext cx="8229600" cy="561975"/>
          </a:xfrm>
        </p:spPr>
        <p:txBody>
          <a:bodyPr/>
          <a:lstStyle/>
          <a:p>
            <a:r>
              <a:rPr lang="pt-BR" sz="2000" b="1">
                <a:solidFill>
                  <a:srgbClr val="006666"/>
                </a:solidFill>
              </a:rPr>
              <a:t>Memória - Operações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4"/>
          <p:cNvSpPr>
            <a:spLocks noGrp="1"/>
          </p:cNvSpPr>
          <p:nvPr>
            <p:ph type="sldNum" sz="quarter" idx="12"/>
          </p:nvPr>
        </p:nvSpPr>
        <p:spPr/>
        <p:txBody>
          <a:bodyPr/>
          <a:lstStyle/>
          <a:p>
            <a:fld id="{F59ADF2C-AB65-4B5D-A8E2-D7AD1212A01C}" type="slidenum">
              <a:rPr lang="pt-BR"/>
              <a:pPr/>
              <a:t>11</a:t>
            </a:fld>
            <a:endParaRPr lang="pt-BR"/>
          </a:p>
        </p:txBody>
      </p:sp>
      <p:sp>
        <p:nvSpPr>
          <p:cNvPr id="149508" name="Rectangle 4"/>
          <p:cNvSpPr>
            <a:spLocks noGrp="1" noChangeArrowheads="1"/>
          </p:cNvSpPr>
          <p:nvPr>
            <p:ph type="title"/>
          </p:nvPr>
        </p:nvSpPr>
        <p:spPr>
          <a:xfrm>
            <a:off x="457200" y="274638"/>
            <a:ext cx="8229600" cy="706437"/>
          </a:xfrm>
        </p:spPr>
        <p:txBody>
          <a:bodyPr/>
          <a:lstStyle/>
          <a:p>
            <a:r>
              <a:rPr lang="pt-BR" sz="2800" b="1">
                <a:solidFill>
                  <a:srgbClr val="006666"/>
                </a:solidFill>
              </a:rPr>
              <a:t>Exemplos de Chips de memória</a:t>
            </a:r>
          </a:p>
        </p:txBody>
      </p:sp>
      <p:pic>
        <p:nvPicPr>
          <p:cNvPr id="149509" name="Picture 5" descr="normal_fig4"/>
          <p:cNvPicPr>
            <a:picLocks noChangeAspect="1" noChangeArrowheads="1"/>
          </p:cNvPicPr>
          <p:nvPr/>
        </p:nvPicPr>
        <p:blipFill>
          <a:blip r:embed="rId2"/>
          <a:srcRect/>
          <a:stretch>
            <a:fillRect/>
          </a:stretch>
        </p:blipFill>
        <p:spPr bwMode="auto">
          <a:xfrm>
            <a:off x="1403350" y="4437063"/>
            <a:ext cx="6410325" cy="1473200"/>
          </a:xfrm>
          <a:prstGeom prst="rect">
            <a:avLst/>
          </a:prstGeom>
          <a:noFill/>
          <a:ln w="9525">
            <a:noFill/>
            <a:miter lim="800000"/>
            <a:headEnd/>
            <a:tailEnd/>
          </a:ln>
        </p:spPr>
      </p:pic>
      <p:pic>
        <p:nvPicPr>
          <p:cNvPr id="149510" name="Picture 6" descr="fig4"/>
          <p:cNvPicPr>
            <a:picLocks noChangeAspect="1" noChangeArrowheads="1"/>
          </p:cNvPicPr>
          <p:nvPr/>
        </p:nvPicPr>
        <p:blipFill>
          <a:blip r:embed="rId3"/>
          <a:srcRect l="13416" r="11525" b="17747"/>
          <a:stretch>
            <a:fillRect/>
          </a:stretch>
        </p:blipFill>
        <p:spPr bwMode="auto">
          <a:xfrm>
            <a:off x="468313" y="1989138"/>
            <a:ext cx="2016125" cy="1368425"/>
          </a:xfrm>
          <a:prstGeom prst="rect">
            <a:avLst/>
          </a:prstGeom>
          <a:noFill/>
          <a:ln w="9525">
            <a:noFill/>
            <a:miter lim="800000"/>
            <a:headEnd/>
            <a:tailEnd/>
          </a:ln>
        </p:spPr>
      </p:pic>
      <p:pic>
        <p:nvPicPr>
          <p:cNvPr id="149511" name="Picture 7" descr="boy_f_20053"/>
          <p:cNvPicPr>
            <a:picLocks noChangeAspect="1" noChangeArrowheads="1"/>
          </p:cNvPicPr>
          <p:nvPr/>
        </p:nvPicPr>
        <p:blipFill>
          <a:blip r:embed="rId4"/>
          <a:srcRect l="13252" t="47366" r="57870" b="6683"/>
          <a:stretch>
            <a:fillRect/>
          </a:stretch>
        </p:blipFill>
        <p:spPr bwMode="auto">
          <a:xfrm>
            <a:off x="2916238" y="1412875"/>
            <a:ext cx="2376487" cy="2520950"/>
          </a:xfrm>
          <a:prstGeom prst="rect">
            <a:avLst/>
          </a:prstGeom>
          <a:noFill/>
        </p:spPr>
      </p:pic>
      <p:pic>
        <p:nvPicPr>
          <p:cNvPr id="149515" name="Picture 11" descr="gdh2"/>
          <p:cNvPicPr>
            <a:picLocks noChangeAspect="1" noChangeArrowheads="1"/>
          </p:cNvPicPr>
          <p:nvPr/>
        </p:nvPicPr>
        <p:blipFill>
          <a:blip r:embed="rId5"/>
          <a:srcRect/>
          <a:stretch>
            <a:fillRect/>
          </a:stretch>
        </p:blipFill>
        <p:spPr bwMode="auto">
          <a:xfrm>
            <a:off x="5940425" y="1268413"/>
            <a:ext cx="2724150" cy="20097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Espaço Reservado para Número de Slide 4"/>
          <p:cNvSpPr>
            <a:spLocks noGrp="1"/>
          </p:cNvSpPr>
          <p:nvPr>
            <p:ph type="sldNum" sz="quarter" idx="12"/>
          </p:nvPr>
        </p:nvSpPr>
        <p:spPr/>
        <p:txBody>
          <a:bodyPr/>
          <a:lstStyle/>
          <a:p>
            <a:fld id="{310CB902-2B5F-4CF0-99E3-8BED7D7DFDE4}" type="slidenum">
              <a:rPr lang="pt-BR"/>
              <a:pPr/>
              <a:t>12</a:t>
            </a:fld>
            <a:endParaRPr lang="pt-BR"/>
          </a:p>
        </p:txBody>
      </p:sp>
      <p:sp>
        <p:nvSpPr>
          <p:cNvPr id="109570" name="Rectangle 2"/>
          <p:cNvSpPr>
            <a:spLocks noGrp="1" noChangeArrowheads="1"/>
          </p:cNvSpPr>
          <p:nvPr>
            <p:ph type="title"/>
          </p:nvPr>
        </p:nvSpPr>
        <p:spPr>
          <a:xfrm>
            <a:off x="323850" y="260350"/>
            <a:ext cx="8229600" cy="574675"/>
          </a:xfrm>
        </p:spPr>
        <p:txBody>
          <a:bodyPr/>
          <a:lstStyle/>
          <a:p>
            <a:r>
              <a:rPr lang="en-US" sz="2200" b="1" i="1">
                <a:solidFill>
                  <a:schemeClr val="tx1"/>
                </a:solidFill>
              </a:rPr>
              <a:t>ARQUITETURA COMPLETA DE UMA MEMÓRIA</a:t>
            </a:r>
            <a:endParaRPr lang="pt-BR" sz="2200" b="1" i="1">
              <a:solidFill>
                <a:schemeClr val="tx1"/>
              </a:solidFill>
            </a:endParaRPr>
          </a:p>
        </p:txBody>
      </p:sp>
      <p:grpSp>
        <p:nvGrpSpPr>
          <p:cNvPr id="2" name="Group 94"/>
          <p:cNvGrpSpPr>
            <a:grpSpLocks/>
          </p:cNvGrpSpPr>
          <p:nvPr/>
        </p:nvGrpSpPr>
        <p:grpSpPr bwMode="auto">
          <a:xfrm>
            <a:off x="719138" y="1125538"/>
            <a:ext cx="7524750" cy="5029200"/>
            <a:chOff x="761" y="845"/>
            <a:chExt cx="4740" cy="3168"/>
          </a:xfrm>
        </p:grpSpPr>
        <p:grpSp>
          <p:nvGrpSpPr>
            <p:cNvPr id="3" name="Group 95"/>
            <p:cNvGrpSpPr>
              <a:grpSpLocks/>
            </p:cNvGrpSpPr>
            <p:nvPr/>
          </p:nvGrpSpPr>
          <p:grpSpPr bwMode="auto">
            <a:xfrm>
              <a:off x="2906" y="3053"/>
              <a:ext cx="601" cy="233"/>
              <a:chOff x="2576" y="1037"/>
              <a:chExt cx="675" cy="511"/>
            </a:xfrm>
          </p:grpSpPr>
          <p:sp>
            <p:nvSpPr>
              <p:cNvPr id="109664" name="Line 96"/>
              <p:cNvSpPr>
                <a:spLocks noChangeShapeType="1"/>
              </p:cNvSpPr>
              <p:nvPr/>
            </p:nvSpPr>
            <p:spPr bwMode="auto">
              <a:xfrm rot="5400000">
                <a:off x="3001"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65" name="Line 97"/>
              <p:cNvSpPr>
                <a:spLocks noChangeShapeType="1"/>
              </p:cNvSpPr>
              <p:nvPr/>
            </p:nvSpPr>
            <p:spPr bwMode="auto">
              <a:xfrm rot="5400000">
                <a:off x="278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66" name="Line 98"/>
              <p:cNvSpPr>
                <a:spLocks noChangeShapeType="1"/>
              </p:cNvSpPr>
              <p:nvPr/>
            </p:nvSpPr>
            <p:spPr bwMode="auto">
              <a:xfrm rot="5400000">
                <a:off x="256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67" name="Line 99"/>
              <p:cNvSpPr>
                <a:spLocks noChangeShapeType="1"/>
              </p:cNvSpPr>
              <p:nvPr/>
            </p:nvSpPr>
            <p:spPr bwMode="auto">
              <a:xfrm rot="5400000">
                <a:off x="2327" y="1297"/>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grpSp>
        <p:sp>
          <p:nvSpPr>
            <p:cNvPr id="109668" name="Rectangle 100"/>
            <p:cNvSpPr>
              <a:spLocks noChangeArrowheads="1"/>
            </p:cNvSpPr>
            <p:nvPr/>
          </p:nvSpPr>
          <p:spPr bwMode="auto">
            <a:xfrm>
              <a:off x="1362" y="1985"/>
              <a:ext cx="793" cy="1052"/>
            </a:xfrm>
            <a:prstGeom prst="rect">
              <a:avLst/>
            </a:prstGeom>
            <a:solidFill>
              <a:srgbClr val="B2B2B2"/>
            </a:solidFill>
            <a:ln w="9525">
              <a:solidFill>
                <a:schemeClr val="tx1"/>
              </a:solidFill>
              <a:miter lim="800000"/>
              <a:headEnd/>
              <a:tailEnd/>
            </a:ln>
            <a:effectLst/>
          </p:spPr>
          <p:txBody>
            <a:bodyPr wrap="none" lIns="90000" tIns="46800" rIns="90000" bIns="46800" anchor="ctr"/>
            <a:lstStyle/>
            <a:p>
              <a:pPr algn="ctr"/>
              <a:r>
                <a:rPr lang="pt-BR" sz="1000" b="1">
                  <a:latin typeface="Times New Roman" pitchFamily="16" charset="0"/>
                </a:rPr>
                <a:t>DECODIFICADOR</a:t>
              </a:r>
            </a:p>
            <a:p>
              <a:pPr algn="ctr"/>
              <a:r>
                <a:rPr lang="pt-BR" sz="1000" b="1">
                  <a:latin typeface="Times New Roman" pitchFamily="16" charset="0"/>
                </a:rPr>
                <a:t>4 X 16</a:t>
              </a:r>
              <a:endParaRPr lang="en-US" sz="1000" b="1">
                <a:latin typeface="Times New Roman" pitchFamily="16" charset="0"/>
              </a:endParaRPr>
            </a:p>
          </p:txBody>
        </p:sp>
        <p:sp>
          <p:nvSpPr>
            <p:cNvPr id="109669" name="Rectangle 101"/>
            <p:cNvSpPr>
              <a:spLocks noChangeArrowheads="1"/>
            </p:cNvSpPr>
            <p:nvPr/>
          </p:nvSpPr>
          <p:spPr bwMode="auto">
            <a:xfrm>
              <a:off x="2572" y="1979"/>
              <a:ext cx="1276" cy="1067"/>
            </a:xfrm>
            <a:prstGeom prst="rect">
              <a:avLst/>
            </a:prstGeom>
            <a:solidFill>
              <a:srgbClr val="EFF579"/>
            </a:solidFill>
            <a:ln w="9525">
              <a:solidFill>
                <a:schemeClr val="bg2"/>
              </a:solidFill>
              <a:miter lim="800000"/>
              <a:headEnd/>
              <a:tailEnd/>
            </a:ln>
            <a:effectLst/>
          </p:spPr>
          <p:txBody>
            <a:bodyPr lIns="90000" tIns="46800" rIns="90000" bIns="46800" anchor="ctr">
              <a:spAutoFit/>
            </a:bodyPr>
            <a:lstStyle/>
            <a:p>
              <a:endParaRPr lang="pt-BR"/>
            </a:p>
          </p:txBody>
        </p:sp>
        <p:sp>
          <p:nvSpPr>
            <p:cNvPr id="109670" name="Line 102"/>
            <p:cNvSpPr>
              <a:spLocks noChangeShapeType="1"/>
            </p:cNvSpPr>
            <p:nvPr/>
          </p:nvSpPr>
          <p:spPr bwMode="auto">
            <a:xfrm>
              <a:off x="2572" y="2291"/>
              <a:ext cx="1276" cy="1"/>
            </a:xfrm>
            <a:prstGeom prst="line">
              <a:avLst/>
            </a:prstGeom>
            <a:noFill/>
            <a:ln w="9525">
              <a:solidFill>
                <a:schemeClr val="bg2"/>
              </a:solidFill>
              <a:round/>
              <a:headEnd/>
              <a:tailEnd/>
            </a:ln>
            <a:effectLst/>
          </p:spPr>
          <p:txBody>
            <a:bodyPr lIns="90000" tIns="46800" rIns="90000" bIns="46800" anchor="ctr" anchorCtr="1">
              <a:spAutoFit/>
            </a:bodyPr>
            <a:lstStyle/>
            <a:p>
              <a:endParaRPr lang="pt-BR"/>
            </a:p>
          </p:txBody>
        </p:sp>
        <p:sp>
          <p:nvSpPr>
            <p:cNvPr id="109671" name="Line 103"/>
            <p:cNvSpPr>
              <a:spLocks noChangeShapeType="1"/>
            </p:cNvSpPr>
            <p:nvPr/>
          </p:nvSpPr>
          <p:spPr bwMode="auto">
            <a:xfrm>
              <a:off x="2572" y="2708"/>
              <a:ext cx="1276" cy="1"/>
            </a:xfrm>
            <a:prstGeom prst="line">
              <a:avLst/>
            </a:prstGeom>
            <a:noFill/>
            <a:ln w="9525">
              <a:solidFill>
                <a:schemeClr val="bg2"/>
              </a:solidFill>
              <a:round/>
              <a:headEnd/>
              <a:tailEnd/>
            </a:ln>
            <a:effectLst/>
          </p:spPr>
          <p:txBody>
            <a:bodyPr lIns="90000" tIns="46800" rIns="90000" bIns="46800" anchor="ctr" anchorCtr="1">
              <a:spAutoFit/>
            </a:bodyPr>
            <a:lstStyle/>
            <a:p>
              <a:endParaRPr lang="pt-BR"/>
            </a:p>
          </p:txBody>
        </p:sp>
        <p:sp>
          <p:nvSpPr>
            <p:cNvPr id="109672" name="Line 104"/>
            <p:cNvSpPr>
              <a:spLocks noChangeShapeType="1"/>
            </p:cNvSpPr>
            <p:nvPr/>
          </p:nvSpPr>
          <p:spPr bwMode="auto">
            <a:xfrm>
              <a:off x="2572" y="2872"/>
              <a:ext cx="1276" cy="1"/>
            </a:xfrm>
            <a:prstGeom prst="line">
              <a:avLst/>
            </a:prstGeom>
            <a:noFill/>
            <a:ln w="9525">
              <a:solidFill>
                <a:schemeClr val="bg2"/>
              </a:solidFill>
              <a:round/>
              <a:headEnd/>
              <a:tailEnd/>
            </a:ln>
            <a:effectLst/>
          </p:spPr>
          <p:txBody>
            <a:bodyPr lIns="90000" tIns="46800" rIns="90000" bIns="46800" anchor="ctr" anchorCtr="1">
              <a:spAutoFit/>
            </a:bodyPr>
            <a:lstStyle/>
            <a:p>
              <a:endParaRPr lang="pt-BR"/>
            </a:p>
          </p:txBody>
        </p:sp>
        <p:sp>
          <p:nvSpPr>
            <p:cNvPr id="109673" name="Rectangle 105"/>
            <p:cNvSpPr>
              <a:spLocks noChangeArrowheads="1"/>
            </p:cNvSpPr>
            <p:nvPr/>
          </p:nvSpPr>
          <p:spPr bwMode="auto">
            <a:xfrm>
              <a:off x="2935" y="1979"/>
              <a:ext cx="551" cy="154"/>
            </a:xfrm>
            <a:prstGeom prst="rect">
              <a:avLst/>
            </a:prstGeom>
            <a:solidFill>
              <a:srgbClr val="EFF579"/>
            </a:solidFill>
            <a:ln w="9525">
              <a:noFill/>
              <a:miter lim="800000"/>
              <a:headEnd/>
              <a:tailEnd/>
            </a:ln>
            <a:effectLst/>
          </p:spPr>
          <p:txBody>
            <a:bodyPr wrap="none" lIns="0" tIns="0" rIns="0" bIns="0" anchor="ctr" anchorCtr="1"/>
            <a:lstStyle/>
            <a:p>
              <a:pPr algn="ctr"/>
              <a:r>
                <a:rPr lang="pt-BR" sz="1100" b="1">
                  <a:latin typeface="Times New Roman" pitchFamily="16" charset="0"/>
                </a:rPr>
                <a:t>CÉLULA</a:t>
              </a:r>
              <a:r>
                <a:rPr lang="pt-BR" sz="1200" b="1">
                  <a:latin typeface="Times New Roman" pitchFamily="16" charset="0"/>
                </a:rPr>
                <a:t> </a:t>
              </a:r>
              <a:r>
                <a:rPr lang="pt-BR" sz="1000" b="1">
                  <a:latin typeface="Times New Roman" pitchFamily="16" charset="0"/>
                </a:rPr>
                <a:t>0</a:t>
              </a:r>
              <a:endParaRPr lang="en-US" sz="1000" b="1">
                <a:latin typeface="Times New Roman" pitchFamily="16" charset="0"/>
              </a:endParaRPr>
            </a:p>
          </p:txBody>
        </p:sp>
        <p:sp>
          <p:nvSpPr>
            <p:cNvPr id="109674" name="Rectangle 106"/>
            <p:cNvSpPr>
              <a:spLocks noChangeArrowheads="1"/>
            </p:cNvSpPr>
            <p:nvPr/>
          </p:nvSpPr>
          <p:spPr bwMode="auto">
            <a:xfrm>
              <a:off x="2935" y="2136"/>
              <a:ext cx="551" cy="154"/>
            </a:xfrm>
            <a:prstGeom prst="rect">
              <a:avLst/>
            </a:prstGeom>
            <a:solidFill>
              <a:srgbClr val="EFF579"/>
            </a:solidFill>
            <a:ln w="9525">
              <a:noFill/>
              <a:miter lim="800000"/>
              <a:headEnd/>
              <a:tailEnd/>
            </a:ln>
            <a:effectLst/>
          </p:spPr>
          <p:txBody>
            <a:bodyPr wrap="none" lIns="0" tIns="0" rIns="0" bIns="0" anchor="ctr" anchorCtr="1"/>
            <a:lstStyle/>
            <a:p>
              <a:pPr algn="ctr"/>
              <a:r>
                <a:rPr lang="pt-BR" sz="1100" b="1">
                  <a:latin typeface="Times New Roman" pitchFamily="16" charset="0"/>
                </a:rPr>
                <a:t>CÉLULA</a:t>
              </a:r>
              <a:r>
                <a:rPr lang="pt-BR" sz="1000" b="1">
                  <a:latin typeface="Times New Roman" pitchFamily="16" charset="0"/>
                </a:rPr>
                <a:t> 1</a:t>
              </a:r>
              <a:endParaRPr lang="en-US" sz="1000" b="1">
                <a:latin typeface="Times New Roman" pitchFamily="16" charset="0"/>
              </a:endParaRPr>
            </a:p>
          </p:txBody>
        </p:sp>
        <p:sp>
          <p:nvSpPr>
            <p:cNvPr id="109675" name="Rectangle 107"/>
            <p:cNvSpPr>
              <a:spLocks noChangeArrowheads="1"/>
            </p:cNvSpPr>
            <p:nvPr/>
          </p:nvSpPr>
          <p:spPr bwMode="auto">
            <a:xfrm>
              <a:off x="2903" y="2714"/>
              <a:ext cx="613" cy="154"/>
            </a:xfrm>
            <a:prstGeom prst="rect">
              <a:avLst/>
            </a:prstGeom>
            <a:solidFill>
              <a:srgbClr val="EFF579"/>
            </a:solidFill>
            <a:ln w="9525">
              <a:noFill/>
              <a:miter lim="800000"/>
              <a:headEnd/>
              <a:tailEnd/>
            </a:ln>
            <a:effectLst/>
          </p:spPr>
          <p:txBody>
            <a:bodyPr wrap="none" lIns="0" tIns="0" rIns="0" bIns="0" anchor="ctr" anchorCtr="1"/>
            <a:lstStyle/>
            <a:p>
              <a:pPr algn="ctr"/>
              <a:r>
                <a:rPr lang="pt-BR" sz="1100" b="1">
                  <a:latin typeface="Times New Roman" pitchFamily="16" charset="0"/>
                </a:rPr>
                <a:t>CÉLULA</a:t>
              </a:r>
              <a:r>
                <a:rPr lang="pt-BR" sz="1000" b="1">
                  <a:latin typeface="Times New Roman" pitchFamily="16" charset="0"/>
                </a:rPr>
                <a:t> 14</a:t>
              </a:r>
              <a:endParaRPr lang="en-US" sz="1000" b="1">
                <a:latin typeface="Times New Roman" pitchFamily="16" charset="0"/>
              </a:endParaRPr>
            </a:p>
          </p:txBody>
        </p:sp>
        <p:sp>
          <p:nvSpPr>
            <p:cNvPr id="109676" name="Line 108"/>
            <p:cNvSpPr>
              <a:spLocks noChangeShapeType="1"/>
            </p:cNvSpPr>
            <p:nvPr/>
          </p:nvSpPr>
          <p:spPr bwMode="auto">
            <a:xfrm>
              <a:off x="3209" y="2289"/>
              <a:ext cx="0" cy="400"/>
            </a:xfrm>
            <a:prstGeom prst="line">
              <a:avLst/>
            </a:prstGeom>
            <a:noFill/>
            <a:ln w="9525">
              <a:solidFill>
                <a:schemeClr val="bg2"/>
              </a:solidFill>
              <a:prstDash val="lgDash"/>
              <a:round/>
              <a:headEnd/>
              <a:tailEnd/>
            </a:ln>
            <a:effectLst/>
          </p:spPr>
          <p:txBody>
            <a:bodyPr lIns="90000" tIns="46800" rIns="90000" bIns="46800" anchor="ctr" anchorCtr="1">
              <a:spAutoFit/>
            </a:bodyPr>
            <a:lstStyle/>
            <a:p>
              <a:endParaRPr lang="pt-BR"/>
            </a:p>
          </p:txBody>
        </p:sp>
        <p:sp>
          <p:nvSpPr>
            <p:cNvPr id="109677" name="Rectangle 109"/>
            <p:cNvSpPr>
              <a:spLocks noChangeArrowheads="1"/>
            </p:cNvSpPr>
            <p:nvPr/>
          </p:nvSpPr>
          <p:spPr bwMode="auto">
            <a:xfrm>
              <a:off x="2903" y="2884"/>
              <a:ext cx="613" cy="154"/>
            </a:xfrm>
            <a:prstGeom prst="rect">
              <a:avLst/>
            </a:prstGeom>
            <a:solidFill>
              <a:srgbClr val="EFF579"/>
            </a:solidFill>
            <a:ln w="9525">
              <a:noFill/>
              <a:miter lim="800000"/>
              <a:headEnd/>
              <a:tailEnd/>
            </a:ln>
            <a:effectLst/>
          </p:spPr>
          <p:txBody>
            <a:bodyPr wrap="none" lIns="0" tIns="0" rIns="0" bIns="0" anchor="ctr" anchorCtr="1"/>
            <a:lstStyle/>
            <a:p>
              <a:pPr algn="ctr"/>
              <a:r>
                <a:rPr lang="pt-BR" sz="1100" b="1">
                  <a:latin typeface="Times New Roman" pitchFamily="16" charset="0"/>
                </a:rPr>
                <a:t>CÉLULA</a:t>
              </a:r>
              <a:r>
                <a:rPr lang="pt-BR" sz="1000" b="1">
                  <a:latin typeface="Times New Roman" pitchFamily="16" charset="0"/>
                </a:rPr>
                <a:t> 15</a:t>
              </a:r>
              <a:endParaRPr lang="en-US" sz="1000" b="1">
                <a:latin typeface="Times New Roman" pitchFamily="16" charset="0"/>
              </a:endParaRPr>
            </a:p>
          </p:txBody>
        </p:sp>
        <p:sp>
          <p:nvSpPr>
            <p:cNvPr id="109678" name="Rectangle 110"/>
            <p:cNvSpPr>
              <a:spLocks noChangeArrowheads="1"/>
            </p:cNvSpPr>
            <p:nvPr/>
          </p:nvSpPr>
          <p:spPr bwMode="auto">
            <a:xfrm>
              <a:off x="968" y="2150"/>
              <a:ext cx="182" cy="134"/>
            </a:xfrm>
            <a:prstGeom prst="rect">
              <a:avLst/>
            </a:prstGeom>
            <a:noFill/>
            <a:ln w="9525">
              <a:noFill/>
              <a:miter lim="800000"/>
              <a:headEnd/>
              <a:tailEnd/>
            </a:ln>
            <a:effectLst/>
          </p:spPr>
          <p:txBody>
            <a:bodyPr lIns="0" tIns="0" rIns="0" bIns="0" anchor="ctr" anchorCtr="1">
              <a:spAutoFit/>
            </a:bodyPr>
            <a:lstStyle/>
            <a:p>
              <a:pPr algn="ctr"/>
              <a:r>
                <a:rPr lang="pt-BR" sz="1400" b="1">
                  <a:solidFill>
                    <a:schemeClr val="accent1"/>
                  </a:solidFill>
                  <a:latin typeface="Times New Roman" pitchFamily="16" charset="0"/>
                </a:rPr>
                <a:t>A</a:t>
              </a:r>
              <a:r>
                <a:rPr lang="pt-BR" sz="1400" b="1" baseline="-25000">
                  <a:solidFill>
                    <a:schemeClr val="accent1"/>
                  </a:solidFill>
                </a:rPr>
                <a:t>3</a:t>
              </a:r>
              <a:endParaRPr lang="en-US" sz="1400" b="1" baseline="-25000">
                <a:solidFill>
                  <a:schemeClr val="accent1"/>
                </a:solidFill>
              </a:endParaRPr>
            </a:p>
          </p:txBody>
        </p:sp>
        <p:sp>
          <p:nvSpPr>
            <p:cNvPr id="109679" name="Rectangle 111"/>
            <p:cNvSpPr>
              <a:spLocks noChangeArrowheads="1"/>
            </p:cNvSpPr>
            <p:nvPr/>
          </p:nvSpPr>
          <p:spPr bwMode="auto">
            <a:xfrm>
              <a:off x="968" y="2345"/>
              <a:ext cx="182" cy="134"/>
            </a:xfrm>
            <a:prstGeom prst="rect">
              <a:avLst/>
            </a:prstGeom>
            <a:noFill/>
            <a:ln w="9525">
              <a:noFill/>
              <a:miter lim="800000"/>
              <a:headEnd/>
              <a:tailEnd/>
            </a:ln>
            <a:effectLst/>
          </p:spPr>
          <p:txBody>
            <a:bodyPr lIns="0" tIns="0" rIns="0" bIns="0" anchor="ctr" anchorCtr="1">
              <a:spAutoFit/>
            </a:bodyPr>
            <a:lstStyle/>
            <a:p>
              <a:pPr algn="ctr"/>
              <a:r>
                <a:rPr lang="pt-BR" sz="1400" b="1">
                  <a:solidFill>
                    <a:schemeClr val="accent1"/>
                  </a:solidFill>
                  <a:latin typeface="Times New Roman" pitchFamily="16" charset="0"/>
                </a:rPr>
                <a:t>A</a:t>
              </a:r>
              <a:r>
                <a:rPr lang="pt-BR" sz="1400" b="1" baseline="-25000">
                  <a:solidFill>
                    <a:schemeClr val="accent1"/>
                  </a:solidFill>
                </a:rPr>
                <a:t>2</a:t>
              </a:r>
              <a:endParaRPr lang="en-US" sz="1400" b="1" baseline="-25000">
                <a:solidFill>
                  <a:schemeClr val="accent1"/>
                </a:solidFill>
              </a:endParaRPr>
            </a:p>
          </p:txBody>
        </p:sp>
        <p:sp>
          <p:nvSpPr>
            <p:cNvPr id="109680" name="Rectangle 112"/>
            <p:cNvSpPr>
              <a:spLocks noChangeArrowheads="1"/>
            </p:cNvSpPr>
            <p:nvPr/>
          </p:nvSpPr>
          <p:spPr bwMode="auto">
            <a:xfrm>
              <a:off x="968" y="2541"/>
              <a:ext cx="182" cy="134"/>
            </a:xfrm>
            <a:prstGeom prst="rect">
              <a:avLst/>
            </a:prstGeom>
            <a:noFill/>
            <a:ln w="9525">
              <a:noFill/>
              <a:miter lim="800000"/>
              <a:headEnd/>
              <a:tailEnd/>
            </a:ln>
            <a:effectLst/>
          </p:spPr>
          <p:txBody>
            <a:bodyPr lIns="0" tIns="0" rIns="0" bIns="0" anchor="ctr" anchorCtr="1">
              <a:spAutoFit/>
            </a:bodyPr>
            <a:lstStyle/>
            <a:p>
              <a:pPr algn="ctr"/>
              <a:r>
                <a:rPr lang="pt-BR" sz="1400" b="1">
                  <a:solidFill>
                    <a:schemeClr val="accent1"/>
                  </a:solidFill>
                  <a:latin typeface="Times New Roman" pitchFamily="16" charset="0"/>
                </a:rPr>
                <a:t>A</a:t>
              </a:r>
              <a:r>
                <a:rPr lang="pt-BR" sz="1400" b="1" baseline="-25000">
                  <a:solidFill>
                    <a:schemeClr val="accent1"/>
                  </a:solidFill>
                </a:rPr>
                <a:t>1</a:t>
              </a:r>
              <a:endParaRPr lang="en-US" sz="1400" b="1" baseline="-25000">
                <a:solidFill>
                  <a:schemeClr val="accent1"/>
                </a:solidFill>
              </a:endParaRPr>
            </a:p>
          </p:txBody>
        </p:sp>
        <p:grpSp>
          <p:nvGrpSpPr>
            <p:cNvPr id="4" name="Group 113"/>
            <p:cNvGrpSpPr>
              <a:grpSpLocks/>
            </p:cNvGrpSpPr>
            <p:nvPr/>
          </p:nvGrpSpPr>
          <p:grpSpPr bwMode="auto">
            <a:xfrm>
              <a:off x="1100" y="2216"/>
              <a:ext cx="270" cy="589"/>
              <a:chOff x="447" y="2039"/>
              <a:chExt cx="500" cy="660"/>
            </a:xfrm>
          </p:grpSpPr>
          <p:sp>
            <p:nvSpPr>
              <p:cNvPr id="109682" name="Line 114"/>
              <p:cNvSpPr>
                <a:spLocks noChangeShapeType="1"/>
              </p:cNvSpPr>
              <p:nvPr/>
            </p:nvSpPr>
            <p:spPr bwMode="auto">
              <a:xfrm>
                <a:off x="447" y="2039"/>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83" name="Line 115"/>
              <p:cNvSpPr>
                <a:spLocks noChangeShapeType="1"/>
              </p:cNvSpPr>
              <p:nvPr/>
            </p:nvSpPr>
            <p:spPr bwMode="auto">
              <a:xfrm>
                <a:off x="447" y="2258"/>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84" name="Line 116"/>
              <p:cNvSpPr>
                <a:spLocks noChangeShapeType="1"/>
              </p:cNvSpPr>
              <p:nvPr/>
            </p:nvSpPr>
            <p:spPr bwMode="auto">
              <a:xfrm>
                <a:off x="447" y="2478"/>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85" name="Line 117"/>
              <p:cNvSpPr>
                <a:spLocks noChangeShapeType="1"/>
              </p:cNvSpPr>
              <p:nvPr/>
            </p:nvSpPr>
            <p:spPr bwMode="auto">
              <a:xfrm>
                <a:off x="447" y="2698"/>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grpSp>
        <p:sp>
          <p:nvSpPr>
            <p:cNvPr id="109686" name="Rectangle 118"/>
            <p:cNvSpPr>
              <a:spLocks noChangeArrowheads="1"/>
            </p:cNvSpPr>
            <p:nvPr/>
          </p:nvSpPr>
          <p:spPr bwMode="auto">
            <a:xfrm>
              <a:off x="968" y="2737"/>
              <a:ext cx="182" cy="134"/>
            </a:xfrm>
            <a:prstGeom prst="rect">
              <a:avLst/>
            </a:prstGeom>
            <a:noFill/>
            <a:ln w="9525">
              <a:noFill/>
              <a:miter lim="800000"/>
              <a:headEnd/>
              <a:tailEnd/>
            </a:ln>
            <a:effectLst/>
          </p:spPr>
          <p:txBody>
            <a:bodyPr lIns="0" tIns="0" rIns="0" bIns="0" anchor="ctr" anchorCtr="1">
              <a:spAutoFit/>
            </a:bodyPr>
            <a:lstStyle/>
            <a:p>
              <a:pPr algn="ctr"/>
              <a:r>
                <a:rPr lang="pt-BR" sz="1400" b="1">
                  <a:solidFill>
                    <a:schemeClr val="accent1"/>
                  </a:solidFill>
                  <a:latin typeface="Times New Roman" pitchFamily="16" charset="0"/>
                </a:rPr>
                <a:t>A</a:t>
              </a:r>
              <a:r>
                <a:rPr lang="pt-BR" sz="1400" b="1" baseline="-25000">
                  <a:solidFill>
                    <a:schemeClr val="accent1"/>
                  </a:solidFill>
                </a:rPr>
                <a:t>0</a:t>
              </a:r>
              <a:endParaRPr lang="en-US" sz="1400" b="1" baseline="-25000">
                <a:solidFill>
                  <a:schemeClr val="accent1"/>
                </a:solidFill>
              </a:endParaRPr>
            </a:p>
          </p:txBody>
        </p:sp>
        <p:grpSp>
          <p:nvGrpSpPr>
            <p:cNvPr id="5" name="Group 119"/>
            <p:cNvGrpSpPr>
              <a:grpSpLocks/>
            </p:cNvGrpSpPr>
            <p:nvPr/>
          </p:nvGrpSpPr>
          <p:grpSpPr bwMode="auto">
            <a:xfrm>
              <a:off x="2906" y="1255"/>
              <a:ext cx="601" cy="274"/>
              <a:chOff x="2576" y="1037"/>
              <a:chExt cx="675" cy="511"/>
            </a:xfrm>
          </p:grpSpPr>
          <p:sp>
            <p:nvSpPr>
              <p:cNvPr id="109688" name="Line 120"/>
              <p:cNvSpPr>
                <a:spLocks noChangeShapeType="1"/>
              </p:cNvSpPr>
              <p:nvPr/>
            </p:nvSpPr>
            <p:spPr bwMode="auto">
              <a:xfrm rot="5400000">
                <a:off x="3001"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89" name="Line 121"/>
              <p:cNvSpPr>
                <a:spLocks noChangeShapeType="1"/>
              </p:cNvSpPr>
              <p:nvPr/>
            </p:nvSpPr>
            <p:spPr bwMode="auto">
              <a:xfrm rot="5400000">
                <a:off x="278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90" name="Line 122"/>
              <p:cNvSpPr>
                <a:spLocks noChangeShapeType="1"/>
              </p:cNvSpPr>
              <p:nvPr/>
            </p:nvSpPr>
            <p:spPr bwMode="auto">
              <a:xfrm rot="5400000">
                <a:off x="256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91" name="Line 123"/>
              <p:cNvSpPr>
                <a:spLocks noChangeShapeType="1"/>
              </p:cNvSpPr>
              <p:nvPr/>
            </p:nvSpPr>
            <p:spPr bwMode="auto">
              <a:xfrm rot="5400000">
                <a:off x="2327" y="1297"/>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grpSp>
        <p:sp>
          <p:nvSpPr>
            <p:cNvPr id="109692" name="Rectangle 124"/>
            <p:cNvSpPr>
              <a:spLocks noChangeArrowheads="1"/>
            </p:cNvSpPr>
            <p:nvPr/>
          </p:nvSpPr>
          <p:spPr bwMode="auto">
            <a:xfrm rot="21600000">
              <a:off x="3333" y="1139"/>
              <a:ext cx="182" cy="119"/>
            </a:xfrm>
            <a:prstGeom prst="rect">
              <a:avLst/>
            </a:prstGeom>
            <a:noFill/>
            <a:ln w="9525">
              <a:noFill/>
              <a:miter lim="800000"/>
              <a:headEnd/>
              <a:tailEnd/>
            </a:ln>
            <a:effectLst/>
          </p:spPr>
          <p:txBody>
            <a:bodyPr wrap="none" lIns="0" tIns="0" rIns="0" bIns="0" anchor="ctr" anchorCtr="1"/>
            <a:lstStyle/>
            <a:p>
              <a:pPr algn="ctr"/>
              <a:r>
                <a:rPr lang="pt-BR" sz="1400" b="1">
                  <a:solidFill>
                    <a:schemeClr val="accent1"/>
                  </a:solidFill>
                  <a:latin typeface="Times New Roman" pitchFamily="16" charset="0"/>
                </a:rPr>
                <a:t>I</a:t>
              </a:r>
              <a:r>
                <a:rPr lang="pt-BR" sz="1400" b="1" baseline="-25000">
                  <a:solidFill>
                    <a:schemeClr val="accent1"/>
                  </a:solidFill>
                </a:rPr>
                <a:t>3</a:t>
              </a:r>
              <a:endParaRPr lang="en-US" sz="1400" b="1" baseline="-25000">
                <a:solidFill>
                  <a:schemeClr val="accent1"/>
                </a:solidFill>
              </a:endParaRPr>
            </a:p>
          </p:txBody>
        </p:sp>
        <p:sp>
          <p:nvSpPr>
            <p:cNvPr id="109693" name="Rectangle 125"/>
            <p:cNvSpPr>
              <a:spLocks noChangeArrowheads="1"/>
            </p:cNvSpPr>
            <p:nvPr/>
          </p:nvSpPr>
          <p:spPr bwMode="auto">
            <a:xfrm rot="21600000">
              <a:off x="3152" y="1139"/>
              <a:ext cx="181" cy="119"/>
            </a:xfrm>
            <a:prstGeom prst="rect">
              <a:avLst/>
            </a:prstGeom>
            <a:noFill/>
            <a:ln w="9525">
              <a:noFill/>
              <a:miter lim="800000"/>
              <a:headEnd/>
              <a:tailEnd/>
            </a:ln>
            <a:effectLst/>
          </p:spPr>
          <p:txBody>
            <a:bodyPr wrap="none" lIns="0" tIns="0" rIns="0" bIns="0" anchor="ctr" anchorCtr="1"/>
            <a:lstStyle/>
            <a:p>
              <a:pPr algn="ctr"/>
              <a:r>
                <a:rPr lang="pt-BR" sz="1400" b="1">
                  <a:solidFill>
                    <a:schemeClr val="accent1"/>
                  </a:solidFill>
                  <a:latin typeface="Times New Roman" pitchFamily="16" charset="0"/>
                </a:rPr>
                <a:t>I</a:t>
              </a:r>
              <a:r>
                <a:rPr lang="pt-BR" sz="1400" b="1" baseline="-25000">
                  <a:solidFill>
                    <a:schemeClr val="accent1"/>
                  </a:solidFill>
                </a:rPr>
                <a:t>2</a:t>
              </a:r>
              <a:endParaRPr lang="en-US" sz="1400" b="1" baseline="-25000">
                <a:solidFill>
                  <a:schemeClr val="accent1"/>
                </a:solidFill>
              </a:endParaRPr>
            </a:p>
          </p:txBody>
        </p:sp>
        <p:sp>
          <p:nvSpPr>
            <p:cNvPr id="109694" name="Rectangle 126"/>
            <p:cNvSpPr>
              <a:spLocks noChangeArrowheads="1"/>
            </p:cNvSpPr>
            <p:nvPr/>
          </p:nvSpPr>
          <p:spPr bwMode="auto">
            <a:xfrm rot="21600000">
              <a:off x="2925" y="1139"/>
              <a:ext cx="182" cy="119"/>
            </a:xfrm>
            <a:prstGeom prst="rect">
              <a:avLst/>
            </a:prstGeom>
            <a:noFill/>
            <a:ln w="9525">
              <a:noFill/>
              <a:miter lim="800000"/>
              <a:headEnd/>
              <a:tailEnd/>
            </a:ln>
            <a:effectLst/>
          </p:spPr>
          <p:txBody>
            <a:bodyPr wrap="none" lIns="0" tIns="0" rIns="0" bIns="0" anchor="ctr" anchorCtr="1"/>
            <a:lstStyle/>
            <a:p>
              <a:pPr algn="ctr"/>
              <a:r>
                <a:rPr lang="pt-BR" sz="1400" b="1">
                  <a:solidFill>
                    <a:schemeClr val="accent1"/>
                  </a:solidFill>
                  <a:latin typeface="Times New Roman" pitchFamily="16" charset="0"/>
                </a:rPr>
                <a:t>I</a:t>
              </a:r>
              <a:r>
                <a:rPr lang="pt-BR" sz="1400" b="1" baseline="-25000">
                  <a:solidFill>
                    <a:schemeClr val="accent1"/>
                  </a:solidFill>
                </a:rPr>
                <a:t>1</a:t>
              </a:r>
              <a:endParaRPr lang="en-US" sz="1400" b="1" baseline="-25000">
                <a:solidFill>
                  <a:schemeClr val="accent1"/>
                </a:solidFill>
              </a:endParaRPr>
            </a:p>
          </p:txBody>
        </p:sp>
        <p:sp>
          <p:nvSpPr>
            <p:cNvPr id="109695" name="Rectangle 127"/>
            <p:cNvSpPr>
              <a:spLocks noChangeArrowheads="1"/>
            </p:cNvSpPr>
            <p:nvPr/>
          </p:nvSpPr>
          <p:spPr bwMode="auto">
            <a:xfrm rot="21600000">
              <a:off x="2744" y="1140"/>
              <a:ext cx="182" cy="119"/>
            </a:xfrm>
            <a:prstGeom prst="rect">
              <a:avLst/>
            </a:prstGeom>
            <a:noFill/>
            <a:ln w="9525">
              <a:noFill/>
              <a:miter lim="800000"/>
              <a:headEnd/>
              <a:tailEnd/>
            </a:ln>
            <a:effectLst/>
          </p:spPr>
          <p:txBody>
            <a:bodyPr wrap="none" lIns="0" tIns="0" rIns="0" bIns="0" anchor="ctr" anchorCtr="1"/>
            <a:lstStyle/>
            <a:p>
              <a:pPr algn="ctr"/>
              <a:r>
                <a:rPr lang="pt-BR" sz="1400" b="1">
                  <a:solidFill>
                    <a:schemeClr val="accent1"/>
                  </a:solidFill>
                  <a:latin typeface="Times New Roman" pitchFamily="16" charset="0"/>
                </a:rPr>
                <a:t>I</a:t>
              </a:r>
              <a:r>
                <a:rPr lang="pt-BR" sz="1400" b="1" baseline="-25000">
                  <a:solidFill>
                    <a:schemeClr val="accent1"/>
                  </a:solidFill>
                </a:rPr>
                <a:t>0</a:t>
              </a:r>
              <a:endParaRPr lang="en-US" sz="1400" b="1" baseline="-25000">
                <a:solidFill>
                  <a:schemeClr val="accent1"/>
                </a:solidFill>
              </a:endParaRPr>
            </a:p>
          </p:txBody>
        </p:sp>
        <p:grpSp>
          <p:nvGrpSpPr>
            <p:cNvPr id="6" name="Group 128"/>
            <p:cNvGrpSpPr>
              <a:grpSpLocks/>
            </p:cNvGrpSpPr>
            <p:nvPr/>
          </p:nvGrpSpPr>
          <p:grpSpPr bwMode="auto">
            <a:xfrm>
              <a:off x="2906" y="1701"/>
              <a:ext cx="601" cy="274"/>
              <a:chOff x="2576" y="1037"/>
              <a:chExt cx="675" cy="511"/>
            </a:xfrm>
          </p:grpSpPr>
          <p:sp>
            <p:nvSpPr>
              <p:cNvPr id="109697" name="Line 129"/>
              <p:cNvSpPr>
                <a:spLocks noChangeShapeType="1"/>
              </p:cNvSpPr>
              <p:nvPr/>
            </p:nvSpPr>
            <p:spPr bwMode="auto">
              <a:xfrm rot="5400000">
                <a:off x="3001"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98" name="Line 130"/>
              <p:cNvSpPr>
                <a:spLocks noChangeShapeType="1"/>
              </p:cNvSpPr>
              <p:nvPr/>
            </p:nvSpPr>
            <p:spPr bwMode="auto">
              <a:xfrm rot="5400000">
                <a:off x="278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699" name="Line 131"/>
              <p:cNvSpPr>
                <a:spLocks noChangeShapeType="1"/>
              </p:cNvSpPr>
              <p:nvPr/>
            </p:nvSpPr>
            <p:spPr bwMode="auto">
              <a:xfrm rot="5400000">
                <a:off x="256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00" name="Line 132"/>
              <p:cNvSpPr>
                <a:spLocks noChangeShapeType="1"/>
              </p:cNvSpPr>
              <p:nvPr/>
            </p:nvSpPr>
            <p:spPr bwMode="auto">
              <a:xfrm rot="5400000">
                <a:off x="2327" y="1297"/>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grpSp>
        <p:grpSp>
          <p:nvGrpSpPr>
            <p:cNvPr id="7" name="Group 133"/>
            <p:cNvGrpSpPr>
              <a:grpSpLocks/>
            </p:cNvGrpSpPr>
            <p:nvPr/>
          </p:nvGrpSpPr>
          <p:grpSpPr bwMode="auto">
            <a:xfrm>
              <a:off x="2906" y="3466"/>
              <a:ext cx="601" cy="233"/>
              <a:chOff x="2576" y="1037"/>
              <a:chExt cx="675" cy="511"/>
            </a:xfrm>
          </p:grpSpPr>
          <p:sp>
            <p:nvSpPr>
              <p:cNvPr id="109702" name="Line 134"/>
              <p:cNvSpPr>
                <a:spLocks noChangeShapeType="1"/>
              </p:cNvSpPr>
              <p:nvPr/>
            </p:nvSpPr>
            <p:spPr bwMode="auto">
              <a:xfrm rot="5400000">
                <a:off x="3001"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03" name="Line 135"/>
              <p:cNvSpPr>
                <a:spLocks noChangeShapeType="1"/>
              </p:cNvSpPr>
              <p:nvPr/>
            </p:nvSpPr>
            <p:spPr bwMode="auto">
              <a:xfrm rot="5400000">
                <a:off x="278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04" name="Line 136"/>
              <p:cNvSpPr>
                <a:spLocks noChangeShapeType="1"/>
              </p:cNvSpPr>
              <p:nvPr/>
            </p:nvSpPr>
            <p:spPr bwMode="auto">
              <a:xfrm rot="5400000">
                <a:off x="2562" y="1286"/>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05" name="Line 137"/>
              <p:cNvSpPr>
                <a:spLocks noChangeShapeType="1"/>
              </p:cNvSpPr>
              <p:nvPr/>
            </p:nvSpPr>
            <p:spPr bwMode="auto">
              <a:xfrm rot="5400000">
                <a:off x="2327" y="1297"/>
                <a:ext cx="500"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grpSp>
        <p:sp>
          <p:nvSpPr>
            <p:cNvPr id="109706" name="Rectangle 138"/>
            <p:cNvSpPr>
              <a:spLocks noChangeArrowheads="1"/>
            </p:cNvSpPr>
            <p:nvPr/>
          </p:nvSpPr>
          <p:spPr bwMode="auto">
            <a:xfrm rot="21600000">
              <a:off x="3394" y="3678"/>
              <a:ext cx="127" cy="134"/>
            </a:xfrm>
            <a:prstGeom prst="rect">
              <a:avLst/>
            </a:prstGeom>
            <a:noFill/>
            <a:ln w="9525">
              <a:noFill/>
              <a:miter lim="800000"/>
              <a:headEnd/>
              <a:tailEnd/>
            </a:ln>
            <a:effectLst/>
          </p:spPr>
          <p:txBody>
            <a:bodyPr wrap="none" lIns="0" tIns="0" rIns="0" bIns="0" anchor="ctr" anchorCtr="1">
              <a:spAutoFit/>
            </a:bodyPr>
            <a:lstStyle/>
            <a:p>
              <a:pPr algn="ctr"/>
              <a:r>
                <a:rPr lang="pt-BR" sz="1400" b="1">
                  <a:solidFill>
                    <a:schemeClr val="accent1"/>
                  </a:solidFill>
                  <a:latin typeface="Times New Roman" pitchFamily="16" charset="0"/>
                </a:rPr>
                <a:t>O</a:t>
              </a:r>
              <a:r>
                <a:rPr lang="pt-BR" sz="1400" b="1" baseline="-25000">
                  <a:solidFill>
                    <a:schemeClr val="accent1"/>
                  </a:solidFill>
                </a:rPr>
                <a:t>3</a:t>
              </a:r>
              <a:endParaRPr lang="en-US" sz="1400" b="1" baseline="-25000">
                <a:solidFill>
                  <a:schemeClr val="accent1"/>
                </a:solidFill>
              </a:endParaRPr>
            </a:p>
          </p:txBody>
        </p:sp>
        <p:sp>
          <p:nvSpPr>
            <p:cNvPr id="109707" name="Rectangle 139"/>
            <p:cNvSpPr>
              <a:spLocks noChangeArrowheads="1"/>
            </p:cNvSpPr>
            <p:nvPr/>
          </p:nvSpPr>
          <p:spPr bwMode="auto">
            <a:xfrm rot="21600000">
              <a:off x="3194" y="3678"/>
              <a:ext cx="127" cy="134"/>
            </a:xfrm>
            <a:prstGeom prst="rect">
              <a:avLst/>
            </a:prstGeom>
            <a:noFill/>
            <a:ln w="9525">
              <a:noFill/>
              <a:miter lim="800000"/>
              <a:headEnd/>
              <a:tailEnd/>
            </a:ln>
            <a:effectLst/>
          </p:spPr>
          <p:txBody>
            <a:bodyPr wrap="none" lIns="0" tIns="0" rIns="0" bIns="0" anchor="ctr" anchorCtr="1">
              <a:spAutoFit/>
            </a:bodyPr>
            <a:lstStyle/>
            <a:p>
              <a:pPr algn="ctr"/>
              <a:r>
                <a:rPr lang="pt-BR" sz="1400" b="1">
                  <a:solidFill>
                    <a:schemeClr val="accent1"/>
                  </a:solidFill>
                  <a:latin typeface="Times New Roman" pitchFamily="16" charset="0"/>
                </a:rPr>
                <a:t>O</a:t>
              </a:r>
              <a:r>
                <a:rPr lang="pt-BR" sz="1400" b="1" baseline="-25000">
                  <a:solidFill>
                    <a:schemeClr val="accent1"/>
                  </a:solidFill>
                </a:rPr>
                <a:t>2</a:t>
              </a:r>
              <a:endParaRPr lang="en-US" sz="1400" b="1" baseline="-25000">
                <a:solidFill>
                  <a:schemeClr val="accent1"/>
                </a:solidFill>
              </a:endParaRPr>
            </a:p>
          </p:txBody>
        </p:sp>
        <p:sp>
          <p:nvSpPr>
            <p:cNvPr id="109708" name="Rectangle 140"/>
            <p:cNvSpPr>
              <a:spLocks noChangeArrowheads="1"/>
            </p:cNvSpPr>
            <p:nvPr/>
          </p:nvSpPr>
          <p:spPr bwMode="auto">
            <a:xfrm rot="21600000">
              <a:off x="2993" y="3678"/>
              <a:ext cx="127" cy="134"/>
            </a:xfrm>
            <a:prstGeom prst="rect">
              <a:avLst/>
            </a:prstGeom>
            <a:noFill/>
            <a:ln w="9525">
              <a:noFill/>
              <a:miter lim="800000"/>
              <a:headEnd/>
              <a:tailEnd/>
            </a:ln>
            <a:effectLst/>
          </p:spPr>
          <p:txBody>
            <a:bodyPr wrap="none" lIns="0" tIns="0" rIns="0" bIns="0" anchor="ctr" anchorCtr="1">
              <a:spAutoFit/>
            </a:bodyPr>
            <a:lstStyle/>
            <a:p>
              <a:pPr algn="ctr"/>
              <a:r>
                <a:rPr lang="pt-BR" sz="1400" b="1">
                  <a:solidFill>
                    <a:schemeClr val="accent1"/>
                  </a:solidFill>
                  <a:latin typeface="Times New Roman" pitchFamily="16" charset="0"/>
                </a:rPr>
                <a:t>O</a:t>
              </a:r>
              <a:r>
                <a:rPr lang="pt-BR" sz="1400" b="1" baseline="-25000">
                  <a:solidFill>
                    <a:schemeClr val="accent1"/>
                  </a:solidFill>
                </a:rPr>
                <a:t>1</a:t>
              </a:r>
              <a:endParaRPr lang="en-US" sz="1400" b="1" baseline="-25000">
                <a:solidFill>
                  <a:schemeClr val="accent1"/>
                </a:solidFill>
              </a:endParaRPr>
            </a:p>
          </p:txBody>
        </p:sp>
        <p:sp>
          <p:nvSpPr>
            <p:cNvPr id="109709" name="Rectangle 141"/>
            <p:cNvSpPr>
              <a:spLocks noChangeArrowheads="1"/>
            </p:cNvSpPr>
            <p:nvPr/>
          </p:nvSpPr>
          <p:spPr bwMode="auto">
            <a:xfrm rot="21600000">
              <a:off x="2794" y="3679"/>
              <a:ext cx="127" cy="134"/>
            </a:xfrm>
            <a:prstGeom prst="rect">
              <a:avLst/>
            </a:prstGeom>
            <a:noFill/>
            <a:ln w="9525">
              <a:noFill/>
              <a:miter lim="800000"/>
              <a:headEnd/>
              <a:tailEnd/>
            </a:ln>
            <a:effectLst/>
          </p:spPr>
          <p:txBody>
            <a:bodyPr wrap="none" lIns="0" tIns="0" rIns="0" bIns="0" anchor="ctr" anchorCtr="1">
              <a:spAutoFit/>
            </a:bodyPr>
            <a:lstStyle/>
            <a:p>
              <a:pPr algn="ctr"/>
              <a:r>
                <a:rPr lang="pt-BR" sz="1400" b="1">
                  <a:solidFill>
                    <a:schemeClr val="accent1"/>
                  </a:solidFill>
                  <a:latin typeface="Times New Roman" pitchFamily="16" charset="0"/>
                </a:rPr>
                <a:t>O</a:t>
              </a:r>
              <a:r>
                <a:rPr lang="pt-BR" sz="1400" b="1" baseline="-25000">
                  <a:solidFill>
                    <a:schemeClr val="accent1"/>
                  </a:solidFill>
                </a:rPr>
                <a:t>0</a:t>
              </a:r>
              <a:endParaRPr lang="en-US" sz="1400" b="1" baseline="-25000">
                <a:solidFill>
                  <a:schemeClr val="accent1"/>
                </a:solidFill>
              </a:endParaRPr>
            </a:p>
          </p:txBody>
        </p:sp>
        <p:grpSp>
          <p:nvGrpSpPr>
            <p:cNvPr id="8" name="Group 142"/>
            <p:cNvGrpSpPr>
              <a:grpSpLocks/>
            </p:cNvGrpSpPr>
            <p:nvPr/>
          </p:nvGrpSpPr>
          <p:grpSpPr bwMode="auto">
            <a:xfrm>
              <a:off x="2134" y="1983"/>
              <a:ext cx="440" cy="997"/>
              <a:chOff x="1710" y="1777"/>
              <a:chExt cx="494" cy="1119"/>
            </a:xfrm>
          </p:grpSpPr>
          <p:grpSp>
            <p:nvGrpSpPr>
              <p:cNvPr id="9" name="Group 143"/>
              <p:cNvGrpSpPr>
                <a:grpSpLocks/>
              </p:cNvGrpSpPr>
              <p:nvPr/>
            </p:nvGrpSpPr>
            <p:grpSpPr bwMode="auto">
              <a:xfrm>
                <a:off x="1710" y="1777"/>
                <a:ext cx="494" cy="108"/>
                <a:chOff x="1710" y="1777"/>
                <a:chExt cx="494" cy="108"/>
              </a:xfrm>
            </p:grpSpPr>
            <p:sp>
              <p:nvSpPr>
                <p:cNvPr id="109712" name="Line 144"/>
                <p:cNvSpPr>
                  <a:spLocks noChangeShapeType="1"/>
                </p:cNvSpPr>
                <p:nvPr/>
              </p:nvSpPr>
              <p:spPr bwMode="auto">
                <a:xfrm>
                  <a:off x="1743" y="1863"/>
                  <a:ext cx="461"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13" name="Rectangle 145"/>
                <p:cNvSpPr>
                  <a:spLocks noChangeArrowheads="1"/>
                </p:cNvSpPr>
                <p:nvPr/>
              </p:nvSpPr>
              <p:spPr bwMode="auto">
                <a:xfrm>
                  <a:off x="1710" y="1777"/>
                  <a:ext cx="188" cy="108"/>
                </a:xfrm>
                <a:prstGeom prst="rect">
                  <a:avLst/>
                </a:prstGeom>
                <a:noFill/>
                <a:ln w="9525">
                  <a:noFill/>
                  <a:miter lim="800000"/>
                  <a:headEnd/>
                  <a:tailEnd/>
                </a:ln>
                <a:effectLst/>
              </p:spPr>
              <p:txBody>
                <a:bodyPr lIns="0" tIns="0" rIns="0" bIns="0" anchor="ctr" anchorCtr="1">
                  <a:spAutoFit/>
                </a:bodyPr>
                <a:lstStyle/>
                <a:p>
                  <a:pPr algn="ctr"/>
                  <a:r>
                    <a:rPr lang="pt-BR" sz="1000" b="1">
                      <a:solidFill>
                        <a:schemeClr val="accent1"/>
                      </a:solidFill>
                      <a:latin typeface="Times New Roman" pitchFamily="16" charset="0"/>
                    </a:rPr>
                    <a:t>0</a:t>
                  </a:r>
                  <a:endParaRPr lang="en-US" sz="1000" b="1" baseline="-25000">
                    <a:solidFill>
                      <a:schemeClr val="accent1"/>
                    </a:solidFill>
                  </a:endParaRPr>
                </a:p>
              </p:txBody>
            </p:sp>
          </p:grpSp>
          <p:grpSp>
            <p:nvGrpSpPr>
              <p:cNvPr id="10" name="Group 146"/>
              <p:cNvGrpSpPr>
                <a:grpSpLocks/>
              </p:cNvGrpSpPr>
              <p:nvPr/>
            </p:nvGrpSpPr>
            <p:grpSpPr bwMode="auto">
              <a:xfrm>
                <a:off x="1710" y="1948"/>
                <a:ext cx="494" cy="107"/>
                <a:chOff x="1710" y="1948"/>
                <a:chExt cx="494" cy="107"/>
              </a:xfrm>
            </p:grpSpPr>
            <p:sp>
              <p:nvSpPr>
                <p:cNvPr id="109715" name="Line 147"/>
                <p:cNvSpPr>
                  <a:spLocks noChangeShapeType="1"/>
                </p:cNvSpPr>
                <p:nvPr/>
              </p:nvSpPr>
              <p:spPr bwMode="auto">
                <a:xfrm>
                  <a:off x="1743" y="2034"/>
                  <a:ext cx="461"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16" name="Rectangle 148"/>
                <p:cNvSpPr>
                  <a:spLocks noChangeArrowheads="1"/>
                </p:cNvSpPr>
                <p:nvPr/>
              </p:nvSpPr>
              <p:spPr bwMode="auto">
                <a:xfrm>
                  <a:off x="1710" y="1948"/>
                  <a:ext cx="188" cy="107"/>
                </a:xfrm>
                <a:prstGeom prst="rect">
                  <a:avLst/>
                </a:prstGeom>
                <a:noFill/>
                <a:ln w="9525">
                  <a:noFill/>
                  <a:miter lim="800000"/>
                  <a:headEnd/>
                  <a:tailEnd/>
                </a:ln>
                <a:effectLst/>
              </p:spPr>
              <p:txBody>
                <a:bodyPr lIns="0" tIns="0" rIns="0" bIns="0" anchor="ctr" anchorCtr="1">
                  <a:spAutoFit/>
                </a:bodyPr>
                <a:lstStyle/>
                <a:p>
                  <a:pPr algn="ctr"/>
                  <a:r>
                    <a:rPr lang="pt-BR" sz="1000" b="1">
                      <a:solidFill>
                        <a:schemeClr val="accent1"/>
                      </a:solidFill>
                      <a:latin typeface="Times New Roman" pitchFamily="16" charset="0"/>
                    </a:rPr>
                    <a:t>1</a:t>
                  </a:r>
                  <a:endParaRPr lang="en-US" sz="1000" b="1" baseline="-25000">
                    <a:solidFill>
                      <a:schemeClr val="accent1"/>
                    </a:solidFill>
                  </a:endParaRPr>
                </a:p>
              </p:txBody>
            </p:sp>
          </p:grpSp>
          <p:grpSp>
            <p:nvGrpSpPr>
              <p:cNvPr id="11" name="Group 149"/>
              <p:cNvGrpSpPr>
                <a:grpSpLocks/>
              </p:cNvGrpSpPr>
              <p:nvPr/>
            </p:nvGrpSpPr>
            <p:grpSpPr bwMode="auto">
              <a:xfrm>
                <a:off x="1710" y="2592"/>
                <a:ext cx="494" cy="107"/>
                <a:chOff x="1710" y="2592"/>
                <a:chExt cx="494" cy="107"/>
              </a:xfrm>
            </p:grpSpPr>
            <p:sp>
              <p:nvSpPr>
                <p:cNvPr id="109718" name="Line 150"/>
                <p:cNvSpPr>
                  <a:spLocks noChangeShapeType="1"/>
                </p:cNvSpPr>
                <p:nvPr/>
              </p:nvSpPr>
              <p:spPr bwMode="auto">
                <a:xfrm>
                  <a:off x="1743" y="2678"/>
                  <a:ext cx="461"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19" name="Rectangle 151"/>
                <p:cNvSpPr>
                  <a:spLocks noChangeArrowheads="1"/>
                </p:cNvSpPr>
                <p:nvPr/>
              </p:nvSpPr>
              <p:spPr bwMode="auto">
                <a:xfrm>
                  <a:off x="1710" y="2592"/>
                  <a:ext cx="188" cy="107"/>
                </a:xfrm>
                <a:prstGeom prst="rect">
                  <a:avLst/>
                </a:prstGeom>
                <a:noFill/>
                <a:ln w="9525">
                  <a:noFill/>
                  <a:miter lim="800000"/>
                  <a:headEnd/>
                  <a:tailEnd/>
                </a:ln>
                <a:effectLst/>
              </p:spPr>
              <p:txBody>
                <a:bodyPr lIns="0" tIns="0" rIns="0" bIns="0" anchor="ctr" anchorCtr="1">
                  <a:spAutoFit/>
                </a:bodyPr>
                <a:lstStyle/>
                <a:p>
                  <a:pPr algn="ctr"/>
                  <a:r>
                    <a:rPr lang="pt-BR" sz="1000" b="1">
                      <a:solidFill>
                        <a:schemeClr val="accent1"/>
                      </a:solidFill>
                      <a:latin typeface="Times New Roman" pitchFamily="16" charset="0"/>
                    </a:rPr>
                    <a:t>14</a:t>
                  </a:r>
                  <a:endParaRPr lang="en-US" sz="1000" b="1" baseline="-25000">
                    <a:solidFill>
                      <a:schemeClr val="accent1"/>
                    </a:solidFill>
                  </a:endParaRPr>
                </a:p>
              </p:txBody>
            </p:sp>
          </p:grpSp>
          <p:grpSp>
            <p:nvGrpSpPr>
              <p:cNvPr id="12" name="Group 152"/>
              <p:cNvGrpSpPr>
                <a:grpSpLocks/>
              </p:cNvGrpSpPr>
              <p:nvPr/>
            </p:nvGrpSpPr>
            <p:grpSpPr bwMode="auto">
              <a:xfrm>
                <a:off x="1710" y="2788"/>
                <a:ext cx="494" cy="108"/>
                <a:chOff x="1710" y="2788"/>
                <a:chExt cx="494" cy="108"/>
              </a:xfrm>
            </p:grpSpPr>
            <p:sp>
              <p:nvSpPr>
                <p:cNvPr id="109721" name="Line 153"/>
                <p:cNvSpPr>
                  <a:spLocks noChangeShapeType="1"/>
                </p:cNvSpPr>
                <p:nvPr/>
              </p:nvSpPr>
              <p:spPr bwMode="auto">
                <a:xfrm>
                  <a:off x="1743" y="2874"/>
                  <a:ext cx="461" cy="1"/>
                </a:xfrm>
                <a:prstGeom prst="line">
                  <a:avLst/>
                </a:prstGeom>
                <a:noFill/>
                <a:ln w="9525">
                  <a:solidFill>
                    <a:schemeClr val="tx1"/>
                  </a:solidFill>
                  <a:round/>
                  <a:headEnd/>
                  <a:tailEnd type="triangle" w="med" len="med"/>
                </a:ln>
                <a:effectLst/>
              </p:spPr>
              <p:txBody>
                <a:bodyPr lIns="90000" tIns="46800" rIns="90000" bIns="46800" anchor="ctr" anchorCtr="1">
                  <a:spAutoFit/>
                </a:bodyPr>
                <a:lstStyle/>
                <a:p>
                  <a:endParaRPr lang="pt-BR"/>
                </a:p>
              </p:txBody>
            </p:sp>
            <p:sp>
              <p:nvSpPr>
                <p:cNvPr id="109722" name="Rectangle 154"/>
                <p:cNvSpPr>
                  <a:spLocks noChangeArrowheads="1"/>
                </p:cNvSpPr>
                <p:nvPr/>
              </p:nvSpPr>
              <p:spPr bwMode="auto">
                <a:xfrm>
                  <a:off x="1710" y="2788"/>
                  <a:ext cx="188" cy="108"/>
                </a:xfrm>
                <a:prstGeom prst="rect">
                  <a:avLst/>
                </a:prstGeom>
                <a:noFill/>
                <a:ln w="9525">
                  <a:noFill/>
                  <a:miter lim="800000"/>
                  <a:headEnd/>
                  <a:tailEnd/>
                </a:ln>
                <a:effectLst/>
              </p:spPr>
              <p:txBody>
                <a:bodyPr lIns="0" tIns="0" rIns="0" bIns="0" anchor="ctr" anchorCtr="1">
                  <a:spAutoFit/>
                </a:bodyPr>
                <a:lstStyle/>
                <a:p>
                  <a:pPr algn="ctr"/>
                  <a:r>
                    <a:rPr lang="pt-BR" sz="1000" b="1">
                      <a:solidFill>
                        <a:schemeClr val="accent1"/>
                      </a:solidFill>
                      <a:latin typeface="Times New Roman" pitchFamily="16" charset="0"/>
                    </a:rPr>
                    <a:t>15</a:t>
                  </a:r>
                  <a:endParaRPr lang="en-US" sz="1000" b="1" baseline="-25000">
                    <a:solidFill>
                      <a:schemeClr val="accent1"/>
                    </a:solidFill>
                  </a:endParaRPr>
                </a:p>
              </p:txBody>
            </p:sp>
          </p:grpSp>
        </p:grpSp>
        <p:sp>
          <p:nvSpPr>
            <p:cNvPr id="109723" name="Line 155"/>
            <p:cNvSpPr>
              <a:spLocks noChangeShapeType="1"/>
            </p:cNvSpPr>
            <p:nvPr/>
          </p:nvSpPr>
          <p:spPr bwMode="auto">
            <a:xfrm>
              <a:off x="2365" y="2248"/>
              <a:ext cx="0" cy="510"/>
            </a:xfrm>
            <a:prstGeom prst="line">
              <a:avLst/>
            </a:prstGeom>
            <a:noFill/>
            <a:ln w="9525">
              <a:solidFill>
                <a:schemeClr val="tx1"/>
              </a:solidFill>
              <a:prstDash val="lgDash"/>
              <a:round/>
              <a:headEnd/>
              <a:tailEnd/>
            </a:ln>
            <a:effectLst/>
          </p:spPr>
          <p:txBody>
            <a:bodyPr lIns="90000" tIns="46800" rIns="90000" bIns="46800" anchor="ctr" anchorCtr="1">
              <a:spAutoFit/>
            </a:bodyPr>
            <a:lstStyle/>
            <a:p>
              <a:endParaRPr lang="pt-BR"/>
            </a:p>
          </p:txBody>
        </p:sp>
        <p:sp>
          <p:nvSpPr>
            <p:cNvPr id="109724" name="Oval 156"/>
            <p:cNvSpPr>
              <a:spLocks noChangeAspect="1" noChangeArrowheads="1"/>
            </p:cNvSpPr>
            <p:nvPr/>
          </p:nvSpPr>
          <p:spPr bwMode="auto">
            <a:xfrm>
              <a:off x="4286" y="3385"/>
              <a:ext cx="40" cy="40"/>
            </a:xfrm>
            <a:prstGeom prst="ellipse">
              <a:avLst/>
            </a:prstGeom>
            <a:noFill/>
            <a:ln w="19050">
              <a:solidFill>
                <a:schemeClr val="tx1"/>
              </a:solidFill>
              <a:round/>
              <a:headEnd/>
              <a:tailEnd/>
            </a:ln>
            <a:effectLst/>
          </p:spPr>
          <p:txBody>
            <a:bodyPr wrap="none" lIns="90000" tIns="46800" rIns="90000" bIns="46800" anchor="ctr">
              <a:spAutoFit/>
            </a:bodyPr>
            <a:lstStyle/>
            <a:p>
              <a:endParaRPr lang="pt-BR"/>
            </a:p>
          </p:txBody>
        </p:sp>
        <p:cxnSp>
          <p:nvCxnSpPr>
            <p:cNvPr id="109725" name="AutoShape 157"/>
            <p:cNvCxnSpPr>
              <a:cxnSpLocks noChangeShapeType="1"/>
            </p:cNvCxnSpPr>
            <p:nvPr/>
          </p:nvCxnSpPr>
          <p:spPr bwMode="auto">
            <a:xfrm>
              <a:off x="4286" y="1570"/>
              <a:ext cx="582" cy="1"/>
            </a:xfrm>
            <a:prstGeom prst="bentConnector3">
              <a:avLst>
                <a:gd name="adj1" fmla="val 49486"/>
              </a:avLst>
            </a:prstGeom>
            <a:noFill/>
            <a:ln w="12700">
              <a:solidFill>
                <a:schemeClr val="tx1"/>
              </a:solidFill>
              <a:miter lim="800000"/>
              <a:headEnd/>
              <a:tailEnd/>
            </a:ln>
            <a:effectLst/>
          </p:spPr>
        </p:cxnSp>
        <p:sp>
          <p:nvSpPr>
            <p:cNvPr id="109726" name="Text Box 158"/>
            <p:cNvSpPr txBox="1">
              <a:spLocks noChangeArrowheads="1"/>
            </p:cNvSpPr>
            <p:nvPr/>
          </p:nvSpPr>
          <p:spPr bwMode="auto">
            <a:xfrm>
              <a:off x="761" y="2020"/>
              <a:ext cx="217" cy="1093"/>
            </a:xfrm>
            <a:prstGeom prst="rect">
              <a:avLst/>
            </a:prstGeom>
            <a:noFill/>
            <a:ln w="9525">
              <a:noFill/>
              <a:miter lim="800000"/>
              <a:headEnd/>
              <a:tailEnd/>
            </a:ln>
            <a:effectLst/>
          </p:spPr>
          <p:txBody>
            <a:bodyPr lIns="90000" tIns="46800" rIns="90000" bIns="46800" anchorCtr="1">
              <a:spAutoFit/>
            </a:bodyPr>
            <a:lstStyle/>
            <a:p>
              <a:pPr algn="ctr"/>
              <a:r>
                <a:rPr lang="pt-BR" sz="1200" b="1">
                  <a:solidFill>
                    <a:schemeClr val="accent1"/>
                  </a:solidFill>
                  <a:latin typeface="Times New Roman" pitchFamily="16" charset="0"/>
                </a:rPr>
                <a:t>E</a:t>
              </a:r>
            </a:p>
            <a:p>
              <a:pPr algn="ctr"/>
              <a:r>
                <a:rPr lang="pt-BR" sz="1200" b="1">
                  <a:solidFill>
                    <a:schemeClr val="accent1"/>
                  </a:solidFill>
                  <a:latin typeface="Times New Roman" pitchFamily="16" charset="0"/>
                </a:rPr>
                <a:t>N</a:t>
              </a:r>
            </a:p>
            <a:p>
              <a:pPr algn="ctr"/>
              <a:r>
                <a:rPr lang="pt-BR" sz="1200" b="1">
                  <a:solidFill>
                    <a:schemeClr val="accent1"/>
                  </a:solidFill>
                  <a:latin typeface="Times New Roman" pitchFamily="16" charset="0"/>
                </a:rPr>
                <a:t>D</a:t>
              </a:r>
            </a:p>
            <a:p>
              <a:pPr algn="ctr"/>
              <a:r>
                <a:rPr lang="pt-BR" sz="1200" b="1">
                  <a:solidFill>
                    <a:schemeClr val="accent1"/>
                  </a:solidFill>
                  <a:latin typeface="Times New Roman" pitchFamily="16" charset="0"/>
                </a:rPr>
                <a:t>E</a:t>
              </a:r>
            </a:p>
            <a:p>
              <a:pPr algn="ctr"/>
              <a:r>
                <a:rPr lang="pt-BR" sz="1200" b="1">
                  <a:solidFill>
                    <a:schemeClr val="accent1"/>
                  </a:solidFill>
                  <a:latin typeface="Times New Roman" pitchFamily="16" charset="0"/>
                </a:rPr>
                <a:t>R</a:t>
              </a:r>
            </a:p>
            <a:p>
              <a:pPr algn="ctr"/>
              <a:r>
                <a:rPr lang="pt-BR" sz="1200" b="1">
                  <a:solidFill>
                    <a:schemeClr val="accent1"/>
                  </a:solidFill>
                  <a:latin typeface="Times New Roman" pitchFamily="16" charset="0"/>
                </a:rPr>
                <a:t>E</a:t>
              </a:r>
            </a:p>
            <a:p>
              <a:pPr algn="ctr"/>
              <a:r>
                <a:rPr lang="pt-BR" sz="1200" b="1">
                  <a:solidFill>
                    <a:schemeClr val="accent1"/>
                  </a:solidFill>
                  <a:latin typeface="Times New Roman" pitchFamily="16" charset="0"/>
                </a:rPr>
                <a:t>Ç</a:t>
              </a:r>
            </a:p>
            <a:p>
              <a:pPr algn="ctr"/>
              <a:r>
                <a:rPr lang="pt-BR" sz="1200" b="1">
                  <a:solidFill>
                    <a:schemeClr val="accent1"/>
                  </a:solidFill>
                  <a:latin typeface="Times New Roman" pitchFamily="16" charset="0"/>
                </a:rPr>
                <a:t>O</a:t>
              </a:r>
            </a:p>
            <a:p>
              <a:pPr algn="ctr"/>
              <a:r>
                <a:rPr lang="pt-BR" sz="1200" b="1">
                  <a:solidFill>
                    <a:schemeClr val="accent1"/>
                  </a:solidFill>
                  <a:latin typeface="Times New Roman" pitchFamily="16" charset="0"/>
                </a:rPr>
                <a:t>S</a:t>
              </a:r>
              <a:endParaRPr lang="en-US" sz="1200" b="1">
                <a:solidFill>
                  <a:schemeClr val="accent1"/>
                </a:solidFill>
                <a:latin typeface="Times New Roman" pitchFamily="16" charset="0"/>
              </a:endParaRPr>
            </a:p>
          </p:txBody>
        </p:sp>
        <p:sp>
          <p:nvSpPr>
            <p:cNvPr id="109727" name="Text Box 159"/>
            <p:cNvSpPr txBox="1">
              <a:spLocks noChangeArrowheads="1"/>
            </p:cNvSpPr>
            <p:nvPr/>
          </p:nvSpPr>
          <p:spPr bwMode="auto">
            <a:xfrm>
              <a:off x="5284" y="2024"/>
              <a:ext cx="217" cy="978"/>
            </a:xfrm>
            <a:prstGeom prst="rect">
              <a:avLst/>
            </a:prstGeom>
            <a:noFill/>
            <a:ln w="9525">
              <a:noFill/>
              <a:miter lim="800000"/>
              <a:headEnd/>
              <a:tailEnd/>
            </a:ln>
            <a:effectLst/>
          </p:spPr>
          <p:txBody>
            <a:bodyPr lIns="90000" tIns="46800" rIns="90000" bIns="46800" anchorCtr="1">
              <a:spAutoFit/>
            </a:bodyPr>
            <a:lstStyle/>
            <a:p>
              <a:pPr algn="ctr"/>
              <a:r>
                <a:rPr lang="pt-BR" sz="1200" b="1">
                  <a:solidFill>
                    <a:schemeClr val="accent1"/>
                  </a:solidFill>
                  <a:latin typeface="Times New Roman" pitchFamily="16" charset="0"/>
                </a:rPr>
                <a:t>C</a:t>
              </a:r>
            </a:p>
            <a:p>
              <a:pPr algn="ctr"/>
              <a:r>
                <a:rPr lang="pt-BR" sz="1200" b="1">
                  <a:solidFill>
                    <a:schemeClr val="accent1"/>
                  </a:solidFill>
                  <a:latin typeface="Times New Roman" pitchFamily="16" charset="0"/>
                </a:rPr>
                <a:t>O</a:t>
              </a:r>
            </a:p>
            <a:p>
              <a:pPr algn="ctr"/>
              <a:r>
                <a:rPr lang="pt-BR" sz="1200" b="1">
                  <a:solidFill>
                    <a:schemeClr val="accent1"/>
                  </a:solidFill>
                  <a:latin typeface="Times New Roman" pitchFamily="16" charset="0"/>
                </a:rPr>
                <a:t>N</a:t>
              </a:r>
            </a:p>
            <a:p>
              <a:pPr algn="ctr"/>
              <a:r>
                <a:rPr lang="pt-BR" sz="1200" b="1">
                  <a:solidFill>
                    <a:schemeClr val="accent1"/>
                  </a:solidFill>
                  <a:latin typeface="Times New Roman" pitchFamily="16" charset="0"/>
                </a:rPr>
                <a:t>T</a:t>
              </a:r>
            </a:p>
            <a:p>
              <a:pPr algn="ctr"/>
              <a:r>
                <a:rPr lang="pt-BR" sz="1200" b="1">
                  <a:solidFill>
                    <a:schemeClr val="accent1"/>
                  </a:solidFill>
                  <a:latin typeface="Times New Roman" pitchFamily="16" charset="0"/>
                </a:rPr>
                <a:t>R</a:t>
              </a:r>
            </a:p>
            <a:p>
              <a:pPr algn="ctr"/>
              <a:r>
                <a:rPr lang="pt-BR" sz="1200" b="1">
                  <a:solidFill>
                    <a:schemeClr val="accent1"/>
                  </a:solidFill>
                  <a:latin typeface="Times New Roman" pitchFamily="16" charset="0"/>
                </a:rPr>
                <a:t>O</a:t>
              </a:r>
            </a:p>
            <a:p>
              <a:pPr algn="ctr"/>
              <a:r>
                <a:rPr lang="pt-BR" sz="1200" b="1">
                  <a:solidFill>
                    <a:schemeClr val="accent1"/>
                  </a:solidFill>
                  <a:latin typeface="Times New Roman" pitchFamily="16" charset="0"/>
                </a:rPr>
                <a:t>L</a:t>
              </a:r>
            </a:p>
            <a:p>
              <a:pPr algn="ctr"/>
              <a:r>
                <a:rPr lang="pt-BR" sz="1200" b="1">
                  <a:solidFill>
                    <a:schemeClr val="accent1"/>
                  </a:solidFill>
                  <a:latin typeface="Times New Roman" pitchFamily="16" charset="0"/>
                </a:rPr>
                <a:t>E</a:t>
              </a:r>
              <a:endParaRPr lang="en-US" sz="1200" b="1">
                <a:solidFill>
                  <a:schemeClr val="accent1"/>
                </a:solidFill>
                <a:latin typeface="Times New Roman" pitchFamily="16" charset="0"/>
              </a:endParaRPr>
            </a:p>
          </p:txBody>
        </p:sp>
        <p:sp>
          <p:nvSpPr>
            <p:cNvPr id="109728" name="Text Box 160"/>
            <p:cNvSpPr txBox="1">
              <a:spLocks noChangeArrowheads="1"/>
            </p:cNvSpPr>
            <p:nvPr/>
          </p:nvSpPr>
          <p:spPr bwMode="auto">
            <a:xfrm>
              <a:off x="2608" y="845"/>
              <a:ext cx="1225" cy="212"/>
            </a:xfrm>
            <a:prstGeom prst="rect">
              <a:avLst/>
            </a:prstGeom>
            <a:noFill/>
            <a:ln w="9525">
              <a:noFill/>
              <a:miter lim="800000"/>
              <a:headEnd/>
              <a:tailEnd/>
            </a:ln>
            <a:effectLst/>
          </p:spPr>
          <p:txBody>
            <a:bodyPr lIns="90000" tIns="46800" rIns="90000" bIns="46800" anchorCtr="1">
              <a:spAutoFit/>
            </a:bodyPr>
            <a:lstStyle/>
            <a:p>
              <a:pPr algn="ctr"/>
              <a:r>
                <a:rPr lang="pt-BR" sz="1600" b="1">
                  <a:solidFill>
                    <a:schemeClr val="accent1"/>
                  </a:solidFill>
                  <a:latin typeface="Times New Roman" pitchFamily="16" charset="0"/>
                </a:rPr>
                <a:t>Entrada</a:t>
              </a:r>
              <a:r>
                <a:rPr lang="pt-BR" sz="1200" b="1">
                  <a:solidFill>
                    <a:schemeClr val="accent1"/>
                  </a:solidFill>
                  <a:latin typeface="Times New Roman" pitchFamily="16" charset="0"/>
                </a:rPr>
                <a:t> de DADOS</a:t>
              </a:r>
              <a:endParaRPr lang="en-US" sz="1200" b="1">
                <a:solidFill>
                  <a:schemeClr val="accent1"/>
                </a:solidFill>
                <a:latin typeface="Times New Roman" pitchFamily="16" charset="0"/>
              </a:endParaRPr>
            </a:p>
          </p:txBody>
        </p:sp>
        <p:sp>
          <p:nvSpPr>
            <p:cNvPr id="109729" name="Text Box 161"/>
            <p:cNvSpPr txBox="1">
              <a:spLocks noChangeArrowheads="1"/>
            </p:cNvSpPr>
            <p:nvPr/>
          </p:nvSpPr>
          <p:spPr bwMode="auto">
            <a:xfrm>
              <a:off x="2753" y="3801"/>
              <a:ext cx="1080" cy="212"/>
            </a:xfrm>
            <a:prstGeom prst="rect">
              <a:avLst/>
            </a:prstGeom>
            <a:noFill/>
            <a:ln w="9525">
              <a:noFill/>
              <a:miter lim="800000"/>
              <a:headEnd/>
              <a:tailEnd/>
            </a:ln>
            <a:effectLst/>
          </p:spPr>
          <p:txBody>
            <a:bodyPr lIns="90000" tIns="46800" rIns="90000" bIns="46800" anchorCtr="1">
              <a:spAutoFit/>
            </a:bodyPr>
            <a:lstStyle/>
            <a:p>
              <a:pPr algn="ctr"/>
              <a:r>
                <a:rPr lang="pt-BR" sz="1600" b="1">
                  <a:solidFill>
                    <a:schemeClr val="accent1"/>
                  </a:solidFill>
                  <a:latin typeface="Times New Roman" pitchFamily="16" charset="0"/>
                </a:rPr>
                <a:t>Saída de DADOS</a:t>
              </a:r>
              <a:endParaRPr lang="en-US" sz="1600" b="1">
                <a:solidFill>
                  <a:schemeClr val="accent1"/>
                </a:solidFill>
                <a:latin typeface="Times New Roman" pitchFamily="16" charset="0"/>
              </a:endParaRPr>
            </a:p>
          </p:txBody>
        </p:sp>
        <p:sp>
          <p:nvSpPr>
            <p:cNvPr id="109730" name="Rectangle 162"/>
            <p:cNvSpPr>
              <a:spLocks noChangeArrowheads="1"/>
            </p:cNvSpPr>
            <p:nvPr/>
          </p:nvSpPr>
          <p:spPr bwMode="auto">
            <a:xfrm>
              <a:off x="2577" y="1513"/>
              <a:ext cx="1268" cy="198"/>
            </a:xfrm>
            <a:prstGeom prst="rect">
              <a:avLst/>
            </a:prstGeom>
            <a:solidFill>
              <a:srgbClr val="CCCC00"/>
            </a:solidFill>
            <a:ln w="9525">
              <a:solidFill>
                <a:schemeClr val="tx1"/>
              </a:solidFill>
              <a:miter lim="800000"/>
              <a:headEnd/>
              <a:tailEnd/>
            </a:ln>
            <a:effectLst/>
          </p:spPr>
          <p:txBody>
            <a:bodyPr lIns="0" tIns="0" rIns="0" bIns="0" anchor="ctr" anchorCtr="1"/>
            <a:lstStyle/>
            <a:p>
              <a:pPr algn="ctr"/>
              <a:r>
                <a:rPr lang="pt-BR" sz="1400" b="1">
                  <a:latin typeface="Times New Roman" pitchFamily="16" charset="0"/>
                </a:rPr>
                <a:t>“Buffers”</a:t>
              </a:r>
              <a:endParaRPr lang="en-US" sz="1400" b="1">
                <a:latin typeface="Times New Roman" pitchFamily="16" charset="0"/>
              </a:endParaRPr>
            </a:p>
          </p:txBody>
        </p:sp>
        <p:sp>
          <p:nvSpPr>
            <p:cNvPr id="109731" name="Rectangle 163"/>
            <p:cNvSpPr>
              <a:spLocks noChangeArrowheads="1"/>
            </p:cNvSpPr>
            <p:nvPr/>
          </p:nvSpPr>
          <p:spPr bwMode="auto">
            <a:xfrm>
              <a:off x="2577" y="3268"/>
              <a:ext cx="1268" cy="198"/>
            </a:xfrm>
            <a:prstGeom prst="rect">
              <a:avLst/>
            </a:prstGeom>
            <a:solidFill>
              <a:srgbClr val="CCCC00"/>
            </a:solidFill>
            <a:ln w="9525">
              <a:solidFill>
                <a:schemeClr val="tx1"/>
              </a:solidFill>
              <a:miter lim="800000"/>
              <a:headEnd/>
              <a:tailEnd/>
            </a:ln>
            <a:effectLst/>
          </p:spPr>
          <p:txBody>
            <a:bodyPr lIns="0" tIns="0" rIns="0" bIns="0" anchor="ctr" anchorCtr="1"/>
            <a:lstStyle/>
            <a:p>
              <a:pPr algn="ctr"/>
              <a:r>
                <a:rPr lang="pt-BR" sz="1400" b="1">
                  <a:latin typeface="Times New Roman" pitchFamily="16" charset="0"/>
                </a:rPr>
                <a:t>“Buffers”</a:t>
              </a:r>
              <a:endParaRPr lang="en-US" sz="1400" b="1">
                <a:latin typeface="Times New Roman" pitchFamily="16" charset="0"/>
              </a:endParaRPr>
            </a:p>
          </p:txBody>
        </p:sp>
        <p:sp>
          <p:nvSpPr>
            <p:cNvPr id="109732" name="Line 164"/>
            <p:cNvSpPr>
              <a:spLocks noChangeShapeType="1"/>
            </p:cNvSpPr>
            <p:nvPr/>
          </p:nvSpPr>
          <p:spPr bwMode="auto">
            <a:xfrm>
              <a:off x="2572" y="2127"/>
              <a:ext cx="1276" cy="1"/>
            </a:xfrm>
            <a:prstGeom prst="line">
              <a:avLst/>
            </a:prstGeom>
            <a:noFill/>
            <a:ln w="9525">
              <a:solidFill>
                <a:schemeClr val="bg2"/>
              </a:solidFill>
              <a:round/>
              <a:headEnd/>
              <a:tailEnd/>
            </a:ln>
            <a:effectLst/>
          </p:spPr>
          <p:txBody>
            <a:bodyPr lIns="90000" tIns="46800" rIns="90000" bIns="46800" anchor="ctr" anchorCtr="1">
              <a:spAutoFit/>
            </a:bodyPr>
            <a:lstStyle/>
            <a:p>
              <a:endParaRPr lang="pt-BR"/>
            </a:p>
          </p:txBody>
        </p:sp>
        <p:sp>
          <p:nvSpPr>
            <p:cNvPr id="109733" name="Oval 165"/>
            <p:cNvSpPr>
              <a:spLocks noChangeAspect="1" noChangeArrowheads="1"/>
            </p:cNvSpPr>
            <p:nvPr/>
          </p:nvSpPr>
          <p:spPr bwMode="auto">
            <a:xfrm>
              <a:off x="4246" y="1661"/>
              <a:ext cx="40" cy="40"/>
            </a:xfrm>
            <a:prstGeom prst="ellipse">
              <a:avLst/>
            </a:prstGeom>
            <a:noFill/>
            <a:ln w="15875">
              <a:solidFill>
                <a:schemeClr val="tx1"/>
              </a:solidFill>
              <a:round/>
              <a:headEnd/>
              <a:tailEnd/>
            </a:ln>
            <a:effectLst/>
          </p:spPr>
          <p:txBody>
            <a:bodyPr wrap="none" lIns="90000" tIns="46800" rIns="90000" bIns="46800" anchor="ctr">
              <a:spAutoFit/>
            </a:bodyPr>
            <a:lstStyle/>
            <a:p>
              <a:endParaRPr lang="pt-BR"/>
            </a:p>
          </p:txBody>
        </p:sp>
        <p:sp>
          <p:nvSpPr>
            <p:cNvPr id="109734" name="Oval 166"/>
            <p:cNvSpPr>
              <a:spLocks noChangeAspect="1" noChangeArrowheads="1"/>
            </p:cNvSpPr>
            <p:nvPr/>
          </p:nvSpPr>
          <p:spPr bwMode="auto">
            <a:xfrm>
              <a:off x="4246" y="1552"/>
              <a:ext cx="40" cy="40"/>
            </a:xfrm>
            <a:prstGeom prst="ellipse">
              <a:avLst/>
            </a:prstGeom>
            <a:noFill/>
            <a:ln w="15875">
              <a:solidFill>
                <a:schemeClr val="tx1"/>
              </a:solidFill>
              <a:round/>
              <a:headEnd/>
              <a:tailEnd/>
            </a:ln>
            <a:effectLst/>
          </p:spPr>
          <p:txBody>
            <a:bodyPr wrap="none" lIns="90000" tIns="46800" rIns="90000" bIns="46800" anchor="ctr">
              <a:spAutoFit/>
            </a:bodyPr>
            <a:lstStyle/>
            <a:p>
              <a:endParaRPr lang="pt-BR"/>
            </a:p>
          </p:txBody>
        </p:sp>
        <p:sp>
          <p:nvSpPr>
            <p:cNvPr id="109735" name="AutoShape 167"/>
            <p:cNvSpPr>
              <a:spLocks noChangeArrowheads="1"/>
            </p:cNvSpPr>
            <p:nvPr/>
          </p:nvSpPr>
          <p:spPr bwMode="auto">
            <a:xfrm rot="10800000">
              <a:off x="4041" y="1525"/>
              <a:ext cx="187" cy="212"/>
            </a:xfrm>
            <a:prstGeom prst="flowChartDelay">
              <a:avLst/>
            </a:prstGeom>
            <a:noFill/>
            <a:ln w="28575">
              <a:solidFill>
                <a:schemeClr val="tx1"/>
              </a:solidFill>
              <a:miter lim="800000"/>
              <a:headEnd/>
              <a:tailEnd/>
            </a:ln>
            <a:effectLst/>
          </p:spPr>
          <p:txBody>
            <a:bodyPr lIns="90000" tIns="46800" rIns="90000" bIns="46800" anchor="ctr">
              <a:spAutoFit/>
            </a:bodyPr>
            <a:lstStyle/>
            <a:p>
              <a:endParaRPr lang="pt-BR"/>
            </a:p>
          </p:txBody>
        </p:sp>
        <p:sp>
          <p:nvSpPr>
            <p:cNvPr id="109736" name="AutoShape 168"/>
            <p:cNvSpPr>
              <a:spLocks noChangeArrowheads="1"/>
            </p:cNvSpPr>
            <p:nvPr/>
          </p:nvSpPr>
          <p:spPr bwMode="auto">
            <a:xfrm rot="10800000">
              <a:off x="4105" y="3249"/>
              <a:ext cx="187" cy="212"/>
            </a:xfrm>
            <a:prstGeom prst="flowChartDelay">
              <a:avLst/>
            </a:prstGeom>
            <a:noFill/>
            <a:ln w="28575">
              <a:solidFill>
                <a:schemeClr val="tx1"/>
              </a:solidFill>
              <a:miter lim="800000"/>
              <a:headEnd/>
              <a:tailEnd/>
            </a:ln>
            <a:effectLst/>
          </p:spPr>
          <p:txBody>
            <a:bodyPr lIns="90000" tIns="46800" rIns="90000" bIns="46800" anchor="ctr">
              <a:spAutoFit/>
            </a:bodyPr>
            <a:lstStyle/>
            <a:p>
              <a:endParaRPr lang="pt-BR"/>
            </a:p>
          </p:txBody>
        </p:sp>
        <p:sp>
          <p:nvSpPr>
            <p:cNvPr id="109737" name="Line 169"/>
            <p:cNvSpPr>
              <a:spLocks noChangeShapeType="1"/>
            </p:cNvSpPr>
            <p:nvPr/>
          </p:nvSpPr>
          <p:spPr bwMode="auto">
            <a:xfrm>
              <a:off x="4286" y="1684"/>
              <a:ext cx="272" cy="0"/>
            </a:xfrm>
            <a:prstGeom prst="line">
              <a:avLst/>
            </a:prstGeom>
            <a:noFill/>
            <a:ln w="12700">
              <a:solidFill>
                <a:schemeClr val="tx1"/>
              </a:solidFill>
              <a:round/>
              <a:headEnd/>
              <a:tailEnd/>
            </a:ln>
            <a:effectLst/>
          </p:spPr>
          <p:txBody>
            <a:bodyPr/>
            <a:lstStyle/>
            <a:p>
              <a:endParaRPr lang="pt-BR"/>
            </a:p>
          </p:txBody>
        </p:sp>
        <p:sp>
          <p:nvSpPr>
            <p:cNvPr id="109738" name="Line 170"/>
            <p:cNvSpPr>
              <a:spLocks noChangeShapeType="1"/>
            </p:cNvSpPr>
            <p:nvPr/>
          </p:nvSpPr>
          <p:spPr bwMode="auto">
            <a:xfrm>
              <a:off x="4558" y="1684"/>
              <a:ext cx="0" cy="1716"/>
            </a:xfrm>
            <a:prstGeom prst="line">
              <a:avLst/>
            </a:prstGeom>
            <a:noFill/>
            <a:ln w="12700">
              <a:solidFill>
                <a:schemeClr val="tx1"/>
              </a:solidFill>
              <a:round/>
              <a:headEnd/>
              <a:tailEnd/>
            </a:ln>
            <a:effectLst/>
          </p:spPr>
          <p:txBody>
            <a:bodyPr/>
            <a:lstStyle/>
            <a:p>
              <a:endParaRPr lang="pt-BR"/>
            </a:p>
          </p:txBody>
        </p:sp>
        <p:sp>
          <p:nvSpPr>
            <p:cNvPr id="109739" name="Line 171"/>
            <p:cNvSpPr>
              <a:spLocks noChangeShapeType="1"/>
            </p:cNvSpPr>
            <p:nvPr/>
          </p:nvSpPr>
          <p:spPr bwMode="auto">
            <a:xfrm>
              <a:off x="4332" y="3407"/>
              <a:ext cx="226" cy="0"/>
            </a:xfrm>
            <a:prstGeom prst="line">
              <a:avLst/>
            </a:prstGeom>
            <a:noFill/>
            <a:ln w="12700">
              <a:solidFill>
                <a:schemeClr val="tx1"/>
              </a:solidFill>
              <a:round/>
              <a:headEnd/>
              <a:tailEnd/>
            </a:ln>
            <a:effectLst/>
          </p:spPr>
          <p:txBody>
            <a:bodyPr/>
            <a:lstStyle/>
            <a:p>
              <a:endParaRPr lang="pt-BR"/>
            </a:p>
          </p:txBody>
        </p:sp>
        <p:sp>
          <p:nvSpPr>
            <p:cNvPr id="109740" name="Line 172"/>
            <p:cNvSpPr>
              <a:spLocks noChangeShapeType="1"/>
            </p:cNvSpPr>
            <p:nvPr/>
          </p:nvSpPr>
          <p:spPr bwMode="auto">
            <a:xfrm>
              <a:off x="4422" y="1570"/>
              <a:ext cx="0" cy="1724"/>
            </a:xfrm>
            <a:prstGeom prst="line">
              <a:avLst/>
            </a:prstGeom>
            <a:noFill/>
            <a:ln w="12700">
              <a:solidFill>
                <a:schemeClr val="tx1"/>
              </a:solidFill>
              <a:round/>
              <a:headEnd/>
              <a:tailEnd/>
            </a:ln>
            <a:effectLst/>
          </p:spPr>
          <p:txBody>
            <a:bodyPr/>
            <a:lstStyle/>
            <a:p>
              <a:endParaRPr lang="pt-BR"/>
            </a:p>
          </p:txBody>
        </p:sp>
        <p:sp>
          <p:nvSpPr>
            <p:cNvPr id="109741" name="Line 173"/>
            <p:cNvSpPr>
              <a:spLocks noChangeShapeType="1"/>
            </p:cNvSpPr>
            <p:nvPr/>
          </p:nvSpPr>
          <p:spPr bwMode="auto">
            <a:xfrm flipH="1">
              <a:off x="4286" y="3294"/>
              <a:ext cx="136" cy="0"/>
            </a:xfrm>
            <a:prstGeom prst="line">
              <a:avLst/>
            </a:prstGeom>
            <a:noFill/>
            <a:ln w="12700">
              <a:solidFill>
                <a:schemeClr val="tx1"/>
              </a:solidFill>
              <a:round/>
              <a:headEnd/>
              <a:tailEnd/>
            </a:ln>
            <a:effectLst/>
          </p:spPr>
          <p:txBody>
            <a:bodyPr/>
            <a:lstStyle/>
            <a:p>
              <a:endParaRPr lang="pt-BR"/>
            </a:p>
          </p:txBody>
        </p:sp>
        <p:sp>
          <p:nvSpPr>
            <p:cNvPr id="109742" name="Oval 174"/>
            <p:cNvSpPr>
              <a:spLocks noChangeAspect="1" noChangeArrowheads="1"/>
            </p:cNvSpPr>
            <p:nvPr/>
          </p:nvSpPr>
          <p:spPr bwMode="auto">
            <a:xfrm>
              <a:off x="4400" y="1552"/>
              <a:ext cx="40" cy="40"/>
            </a:xfrm>
            <a:prstGeom prst="ellipse">
              <a:avLst/>
            </a:prstGeom>
            <a:solidFill>
              <a:schemeClr val="tx1"/>
            </a:solidFill>
            <a:ln w="19050">
              <a:solidFill>
                <a:schemeClr val="tx1"/>
              </a:solidFill>
              <a:round/>
              <a:headEnd/>
              <a:tailEnd/>
            </a:ln>
            <a:effectLst/>
          </p:spPr>
          <p:txBody>
            <a:bodyPr wrap="none" lIns="90000" tIns="46800" rIns="90000" bIns="46800" anchor="ctr">
              <a:spAutoFit/>
            </a:bodyPr>
            <a:lstStyle/>
            <a:p>
              <a:endParaRPr lang="pt-BR"/>
            </a:p>
          </p:txBody>
        </p:sp>
        <p:sp>
          <p:nvSpPr>
            <p:cNvPr id="109743" name="Line 175"/>
            <p:cNvSpPr>
              <a:spLocks noChangeShapeType="1"/>
            </p:cNvSpPr>
            <p:nvPr/>
          </p:nvSpPr>
          <p:spPr bwMode="auto">
            <a:xfrm flipH="1">
              <a:off x="3833" y="3361"/>
              <a:ext cx="272" cy="0"/>
            </a:xfrm>
            <a:prstGeom prst="line">
              <a:avLst/>
            </a:prstGeom>
            <a:noFill/>
            <a:ln w="12700">
              <a:solidFill>
                <a:schemeClr val="tx1"/>
              </a:solidFill>
              <a:round/>
              <a:headEnd/>
              <a:tailEnd/>
            </a:ln>
            <a:effectLst/>
          </p:spPr>
          <p:txBody>
            <a:bodyPr/>
            <a:lstStyle/>
            <a:p>
              <a:endParaRPr lang="pt-BR"/>
            </a:p>
          </p:txBody>
        </p:sp>
        <p:sp>
          <p:nvSpPr>
            <p:cNvPr id="109744" name="Line 176"/>
            <p:cNvSpPr>
              <a:spLocks noChangeShapeType="1"/>
            </p:cNvSpPr>
            <p:nvPr/>
          </p:nvSpPr>
          <p:spPr bwMode="auto">
            <a:xfrm flipH="1">
              <a:off x="3856" y="1625"/>
              <a:ext cx="181" cy="0"/>
            </a:xfrm>
            <a:prstGeom prst="line">
              <a:avLst/>
            </a:prstGeom>
            <a:noFill/>
            <a:ln w="12700">
              <a:solidFill>
                <a:schemeClr val="tx1"/>
              </a:solidFill>
              <a:round/>
              <a:headEnd/>
              <a:tailEnd/>
            </a:ln>
            <a:effectLst/>
          </p:spPr>
          <p:txBody>
            <a:bodyPr/>
            <a:lstStyle/>
            <a:p>
              <a:endParaRPr lang="pt-BR"/>
            </a:p>
          </p:txBody>
        </p:sp>
        <p:sp>
          <p:nvSpPr>
            <p:cNvPr id="109745" name="Oval 177"/>
            <p:cNvSpPr>
              <a:spLocks noChangeAspect="1" noChangeArrowheads="1"/>
            </p:cNvSpPr>
            <p:nvPr/>
          </p:nvSpPr>
          <p:spPr bwMode="auto">
            <a:xfrm>
              <a:off x="4527" y="2478"/>
              <a:ext cx="40" cy="40"/>
            </a:xfrm>
            <a:prstGeom prst="ellipse">
              <a:avLst/>
            </a:prstGeom>
            <a:solidFill>
              <a:schemeClr val="tx1"/>
            </a:solidFill>
            <a:ln w="19050">
              <a:solidFill>
                <a:schemeClr val="tx1"/>
              </a:solidFill>
              <a:round/>
              <a:headEnd/>
              <a:tailEnd/>
            </a:ln>
            <a:effectLst/>
          </p:spPr>
          <p:txBody>
            <a:bodyPr wrap="none" lIns="90000" tIns="46800" rIns="90000" bIns="46800" anchor="ctr">
              <a:spAutoFit/>
            </a:bodyPr>
            <a:lstStyle/>
            <a:p>
              <a:endParaRPr lang="pt-BR"/>
            </a:p>
          </p:txBody>
        </p:sp>
        <p:sp>
          <p:nvSpPr>
            <p:cNvPr id="109746" name="Line 178"/>
            <p:cNvSpPr>
              <a:spLocks noChangeShapeType="1"/>
            </p:cNvSpPr>
            <p:nvPr/>
          </p:nvSpPr>
          <p:spPr bwMode="auto">
            <a:xfrm>
              <a:off x="4558" y="2500"/>
              <a:ext cx="318" cy="0"/>
            </a:xfrm>
            <a:prstGeom prst="line">
              <a:avLst/>
            </a:prstGeom>
            <a:noFill/>
            <a:ln w="12700">
              <a:solidFill>
                <a:schemeClr val="tx1"/>
              </a:solidFill>
              <a:round/>
              <a:headEnd/>
              <a:tailEnd/>
            </a:ln>
            <a:effectLst/>
          </p:spPr>
          <p:txBody>
            <a:bodyPr/>
            <a:lstStyle/>
            <a:p>
              <a:endParaRPr lang="pt-BR"/>
            </a:p>
          </p:txBody>
        </p:sp>
        <p:sp>
          <p:nvSpPr>
            <p:cNvPr id="109747" name="Rectangle 179"/>
            <p:cNvSpPr>
              <a:spLocks noChangeArrowheads="1"/>
            </p:cNvSpPr>
            <p:nvPr/>
          </p:nvSpPr>
          <p:spPr bwMode="auto">
            <a:xfrm>
              <a:off x="4921" y="2432"/>
              <a:ext cx="251" cy="193"/>
            </a:xfrm>
            <a:prstGeom prst="rect">
              <a:avLst/>
            </a:prstGeom>
            <a:noFill/>
            <a:ln w="9525">
              <a:noFill/>
              <a:miter lim="800000"/>
              <a:headEnd/>
              <a:tailEnd/>
            </a:ln>
          </p:spPr>
          <p:txBody>
            <a:bodyPr/>
            <a:lstStyle/>
            <a:p>
              <a:endParaRPr lang="pt-BR"/>
            </a:p>
          </p:txBody>
        </p:sp>
        <p:sp>
          <p:nvSpPr>
            <p:cNvPr id="109748" name="Rectangle 180"/>
            <p:cNvSpPr>
              <a:spLocks noChangeArrowheads="1"/>
            </p:cNvSpPr>
            <p:nvPr/>
          </p:nvSpPr>
          <p:spPr bwMode="auto">
            <a:xfrm>
              <a:off x="5012" y="2432"/>
              <a:ext cx="176" cy="173"/>
            </a:xfrm>
            <a:prstGeom prst="rect">
              <a:avLst/>
            </a:prstGeom>
            <a:noFill/>
            <a:ln w="9525">
              <a:noFill/>
              <a:miter lim="800000"/>
              <a:headEnd/>
              <a:tailEnd/>
            </a:ln>
          </p:spPr>
          <p:txBody>
            <a:bodyPr wrap="none" lIns="0" tIns="0" rIns="0" bIns="0">
              <a:spAutoFit/>
            </a:bodyPr>
            <a:lstStyle/>
            <a:p>
              <a:r>
                <a:rPr lang="pt-BR">
                  <a:solidFill>
                    <a:srgbClr val="FFFF00"/>
                  </a:solidFill>
                  <a:latin typeface="Times New Roman" pitchFamily="16" charset="0"/>
                </a:rPr>
                <a:t>CS</a:t>
              </a:r>
              <a:endParaRPr lang="pt-BR">
                <a:solidFill>
                  <a:srgbClr val="FFFF00"/>
                </a:solidFill>
                <a:latin typeface="Garamond" pitchFamily="18" charset="0"/>
              </a:endParaRPr>
            </a:p>
          </p:txBody>
        </p:sp>
        <p:sp>
          <p:nvSpPr>
            <p:cNvPr id="109749" name="Line 181"/>
            <p:cNvSpPr>
              <a:spLocks noChangeShapeType="1"/>
            </p:cNvSpPr>
            <p:nvPr/>
          </p:nvSpPr>
          <p:spPr bwMode="auto">
            <a:xfrm>
              <a:off x="4993" y="2431"/>
              <a:ext cx="175" cy="1"/>
            </a:xfrm>
            <a:prstGeom prst="line">
              <a:avLst/>
            </a:prstGeom>
            <a:noFill/>
            <a:ln w="19050">
              <a:solidFill>
                <a:schemeClr val="tx1"/>
              </a:solidFill>
              <a:round/>
              <a:headEnd/>
              <a:tailEnd/>
            </a:ln>
          </p:spPr>
          <p:txBody>
            <a:bodyPr/>
            <a:lstStyle/>
            <a:p>
              <a:endParaRPr lang="pt-BR"/>
            </a:p>
          </p:txBody>
        </p:sp>
        <p:sp>
          <p:nvSpPr>
            <p:cNvPr id="109750" name="Rectangle 182"/>
            <p:cNvSpPr>
              <a:spLocks noChangeArrowheads="1"/>
            </p:cNvSpPr>
            <p:nvPr/>
          </p:nvSpPr>
          <p:spPr bwMode="auto">
            <a:xfrm>
              <a:off x="4830" y="1616"/>
              <a:ext cx="340" cy="172"/>
            </a:xfrm>
            <a:prstGeom prst="rect">
              <a:avLst/>
            </a:prstGeom>
            <a:noFill/>
            <a:ln w="9525">
              <a:noFill/>
              <a:miter lim="800000"/>
              <a:headEnd/>
              <a:tailEnd/>
            </a:ln>
          </p:spPr>
          <p:txBody>
            <a:bodyPr/>
            <a:lstStyle/>
            <a:p>
              <a:endParaRPr lang="pt-BR"/>
            </a:p>
          </p:txBody>
        </p:sp>
        <p:sp>
          <p:nvSpPr>
            <p:cNvPr id="109751" name="Rectangle 183"/>
            <p:cNvSpPr>
              <a:spLocks noChangeArrowheads="1"/>
            </p:cNvSpPr>
            <p:nvPr/>
          </p:nvSpPr>
          <p:spPr bwMode="auto">
            <a:xfrm>
              <a:off x="4921" y="1480"/>
              <a:ext cx="344" cy="173"/>
            </a:xfrm>
            <a:prstGeom prst="rect">
              <a:avLst/>
            </a:prstGeom>
            <a:noFill/>
            <a:ln w="9525">
              <a:noFill/>
              <a:miter lim="800000"/>
              <a:headEnd/>
              <a:tailEnd/>
            </a:ln>
          </p:spPr>
          <p:txBody>
            <a:bodyPr wrap="none" lIns="0" tIns="0" rIns="0" bIns="0">
              <a:spAutoFit/>
            </a:bodyPr>
            <a:lstStyle/>
            <a:p>
              <a:r>
                <a:rPr lang="pt-BR">
                  <a:solidFill>
                    <a:srgbClr val="FFFF00"/>
                  </a:solidFill>
                  <a:latin typeface="Times New Roman" pitchFamily="16" charset="0"/>
                </a:rPr>
                <a:t>R / W</a:t>
              </a:r>
              <a:endParaRPr lang="pt-BR">
                <a:solidFill>
                  <a:srgbClr val="FFFF00"/>
                </a:solidFill>
                <a:latin typeface="Garamond" pitchFamily="18" charset="0"/>
              </a:endParaRPr>
            </a:p>
          </p:txBody>
        </p:sp>
        <p:sp>
          <p:nvSpPr>
            <p:cNvPr id="109752" name="Line 184"/>
            <p:cNvSpPr>
              <a:spLocks noChangeShapeType="1"/>
            </p:cNvSpPr>
            <p:nvPr/>
          </p:nvSpPr>
          <p:spPr bwMode="auto">
            <a:xfrm>
              <a:off x="5103" y="1480"/>
              <a:ext cx="141" cy="1"/>
            </a:xfrm>
            <a:prstGeom prst="line">
              <a:avLst/>
            </a:prstGeom>
            <a:noFill/>
            <a:ln w="12700">
              <a:solidFill>
                <a:schemeClr val="tx1"/>
              </a:solidFill>
              <a:round/>
              <a:headEnd/>
              <a:tailEnd/>
            </a:ln>
          </p:spPr>
          <p:txBody>
            <a:bodyPr/>
            <a:lstStyle/>
            <a:p>
              <a:endParaRPr lang="pt-B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spaço Reservado para Número de Slide 3"/>
          <p:cNvSpPr>
            <a:spLocks noGrp="1"/>
          </p:cNvSpPr>
          <p:nvPr>
            <p:ph type="sldNum" sz="quarter" idx="12"/>
          </p:nvPr>
        </p:nvSpPr>
        <p:spPr/>
        <p:txBody>
          <a:bodyPr/>
          <a:lstStyle/>
          <a:p>
            <a:fld id="{01147F84-C896-4934-979C-21A4BA2D84D3}" type="slidenum">
              <a:rPr lang="pt-BR"/>
              <a:pPr/>
              <a:t>13</a:t>
            </a:fld>
            <a:endParaRPr lang="pt-BR"/>
          </a:p>
        </p:txBody>
      </p:sp>
      <p:sp>
        <p:nvSpPr>
          <p:cNvPr id="19459" name="Text Box 3"/>
          <p:cNvSpPr txBox="1">
            <a:spLocks noChangeArrowheads="1"/>
          </p:cNvSpPr>
          <p:nvPr/>
        </p:nvSpPr>
        <p:spPr bwMode="auto">
          <a:xfrm>
            <a:off x="1979613" y="-26988"/>
            <a:ext cx="4824412" cy="457201"/>
          </a:xfrm>
          <a:prstGeom prst="rect">
            <a:avLst/>
          </a:prstGeom>
          <a:noFill/>
          <a:ln w="9525">
            <a:noFill/>
            <a:miter lim="800000"/>
            <a:headEnd/>
            <a:tailEnd/>
          </a:ln>
          <a:effectLst/>
        </p:spPr>
        <p:txBody>
          <a:bodyPr>
            <a:spAutoFit/>
          </a:bodyPr>
          <a:lstStyle/>
          <a:p>
            <a:pPr algn="ctr">
              <a:spcBef>
                <a:spcPct val="50000"/>
              </a:spcBef>
            </a:pPr>
            <a:r>
              <a:rPr lang="pt-BR" sz="2400" b="1">
                <a:solidFill>
                  <a:schemeClr val="accent2"/>
                </a:solidFill>
              </a:rPr>
              <a:t>Memórias</a:t>
            </a:r>
          </a:p>
        </p:txBody>
      </p:sp>
      <p:pic>
        <p:nvPicPr>
          <p:cNvPr id="19466" name="Picture 10" descr="process2"/>
          <p:cNvPicPr>
            <a:picLocks noChangeAspect="1" noChangeArrowheads="1"/>
          </p:cNvPicPr>
          <p:nvPr/>
        </p:nvPicPr>
        <p:blipFill>
          <a:blip r:embed="rId3"/>
          <a:srcRect/>
          <a:stretch>
            <a:fillRect/>
          </a:stretch>
        </p:blipFill>
        <p:spPr bwMode="auto">
          <a:xfrm>
            <a:off x="2484438" y="642938"/>
            <a:ext cx="3960812" cy="1360487"/>
          </a:xfrm>
          <a:prstGeom prst="rect">
            <a:avLst/>
          </a:prstGeom>
          <a:noFill/>
        </p:spPr>
      </p:pic>
      <p:graphicFrame>
        <p:nvGraphicFramePr>
          <p:cNvPr id="19540" name="Group 84"/>
          <p:cNvGraphicFramePr>
            <a:graphicFrameLocks noGrp="1"/>
          </p:cNvGraphicFramePr>
          <p:nvPr/>
        </p:nvGraphicFramePr>
        <p:xfrm>
          <a:off x="179388" y="2636838"/>
          <a:ext cx="8713787" cy="3508375"/>
        </p:xfrm>
        <a:graphic>
          <a:graphicData uri="http://schemas.openxmlformats.org/drawingml/2006/table">
            <a:tbl>
              <a:tblPr/>
              <a:tblGrid>
                <a:gridCol w="2736850"/>
                <a:gridCol w="5976937"/>
              </a:tblGrid>
              <a:tr h="182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000" b="1" i="0" u="none" strike="noStrike" cap="none" normalizeH="0" baseline="0" smtClean="0">
                          <a:ln>
                            <a:noFill/>
                          </a:ln>
                          <a:solidFill>
                            <a:schemeClr val="tx1"/>
                          </a:solidFill>
                          <a:effectLst/>
                          <a:latin typeface="Arial" charset="0"/>
                        </a:rPr>
                        <a:t>Tipo de memória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AD2D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000" b="1" i="0" u="none" strike="noStrike" cap="none" normalizeH="0" baseline="0" smtClean="0">
                          <a:ln>
                            <a:noFill/>
                          </a:ln>
                          <a:solidFill>
                            <a:schemeClr val="tx1"/>
                          </a:solidFill>
                          <a:effectLst/>
                          <a:latin typeface="Arial" charset="0"/>
                        </a:rPr>
                        <a:t>Aplicação no PC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AD2D6"/>
                    </a:solidFill>
                  </a:tcPr>
                </a:tc>
              </a:tr>
              <a:tr h="612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CD-ROM, CD-R e CD-R/W</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Por meio de um acionador (driver) apropiado de CD é possível armazenar e ler dados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DVD e DVD-R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Ler e/ou gravar dados em DVD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DRAM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Por meio de associações é formada a memória principal do computador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SRAM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Normalmente, integrada ao processador para formar os registradores e a memória CACHE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Disquete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Por meio do FDD se faz gravação e leitura em discos flexíveis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Disco Rígido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Por meio do HDD se faz gravação e leitura em discos rígidos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18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Fita DAT e Streamer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0" i="0" u="none" strike="noStrike" cap="none" normalizeH="0" baseline="0" smtClean="0">
                          <a:ln>
                            <a:noFill/>
                          </a:ln>
                          <a:solidFill>
                            <a:schemeClr val="tx1"/>
                          </a:solidFill>
                          <a:effectLst/>
                          <a:latin typeface="Arial" charset="0"/>
                        </a:rPr>
                        <a:t>Armazenar e/ou ler dados em fitas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E4F5BF8D-BF79-4FDF-8332-4E8AFF8C23ED}" type="slidenum">
              <a:rPr lang="pt-BR"/>
              <a:pPr/>
              <a:t>14</a:t>
            </a:fld>
            <a:endParaRPr lang="pt-BR"/>
          </a:p>
        </p:txBody>
      </p:sp>
      <p:sp>
        <p:nvSpPr>
          <p:cNvPr id="102402" name="Rectangle 2"/>
          <p:cNvSpPr>
            <a:spLocks noGrp="1" noChangeArrowheads="1"/>
          </p:cNvSpPr>
          <p:nvPr>
            <p:ph type="title"/>
          </p:nvPr>
        </p:nvSpPr>
        <p:spPr>
          <a:xfrm>
            <a:off x="457200" y="274638"/>
            <a:ext cx="8229600" cy="706437"/>
          </a:xfrm>
        </p:spPr>
        <p:txBody>
          <a:bodyPr/>
          <a:lstStyle/>
          <a:p>
            <a:r>
              <a:rPr lang="pt-BR" sz="2800" b="1">
                <a:solidFill>
                  <a:schemeClr val="tx1"/>
                </a:solidFill>
              </a:rPr>
              <a:t>Representação das  informações na memória</a:t>
            </a:r>
          </a:p>
        </p:txBody>
      </p:sp>
      <p:sp>
        <p:nvSpPr>
          <p:cNvPr id="102403" name="Rectangle 3"/>
          <p:cNvSpPr>
            <a:spLocks noGrp="1" noChangeArrowheads="1"/>
          </p:cNvSpPr>
          <p:nvPr>
            <p:ph type="body" idx="1"/>
          </p:nvPr>
        </p:nvSpPr>
        <p:spPr>
          <a:xfrm>
            <a:off x="468313" y="981075"/>
            <a:ext cx="8229600" cy="5472113"/>
          </a:xfrm>
        </p:spPr>
        <p:txBody>
          <a:bodyPr/>
          <a:lstStyle/>
          <a:p>
            <a:r>
              <a:rPr lang="pt-BR"/>
              <a:t> </a:t>
            </a:r>
            <a:r>
              <a:rPr lang="pt-BR" sz="2000" b="1">
                <a:solidFill>
                  <a:srgbClr val="0000FF"/>
                </a:solidFill>
              </a:rPr>
              <a:t>A memória de um sistema de informação tem como elemento básico o armazenamento físico o bit</a:t>
            </a:r>
            <a:r>
              <a:rPr lang="pt-BR" sz="2400"/>
              <a:t>. </a:t>
            </a:r>
            <a:r>
              <a:rPr lang="pt-BR" sz="2000" b="1"/>
              <a:t>O conjunto dos bits armazenados formam:</a:t>
            </a:r>
          </a:p>
          <a:p>
            <a:r>
              <a:rPr lang="pt-BR" sz="2400" b="1" i="1">
                <a:solidFill>
                  <a:schemeClr val="accent2"/>
                </a:solidFill>
              </a:rPr>
              <a:t>Letras</a:t>
            </a:r>
            <a:r>
              <a:rPr lang="pt-BR" sz="2400"/>
              <a:t>: </a:t>
            </a:r>
          </a:p>
          <a:p>
            <a:pPr lvl="1"/>
            <a:r>
              <a:rPr lang="pt-BR" sz="2400"/>
              <a:t>26 maiúsculas (incluindo as letras K,W,Y);</a:t>
            </a:r>
          </a:p>
          <a:p>
            <a:pPr lvl="1"/>
            <a:r>
              <a:rPr lang="pt-BR" sz="2400"/>
              <a:t>26 minúsculas (incluindo as letras k,w,y);</a:t>
            </a:r>
          </a:p>
          <a:p>
            <a:r>
              <a:rPr lang="pt-BR" sz="2400" b="1">
                <a:solidFill>
                  <a:schemeClr val="accent2"/>
                </a:solidFill>
              </a:rPr>
              <a:t>4 símbolos matemáticos</a:t>
            </a:r>
            <a:r>
              <a:rPr lang="pt-BR" sz="2400"/>
              <a:t> (</a:t>
            </a:r>
            <a:r>
              <a:rPr lang="pt-BR" sz="2400" b="1">
                <a:solidFill>
                  <a:schemeClr val="accent2"/>
                </a:solidFill>
              </a:rPr>
              <a:t>+</a:t>
            </a:r>
            <a:r>
              <a:rPr lang="pt-BR" sz="2400"/>
              <a:t>,</a:t>
            </a:r>
            <a:r>
              <a:rPr lang="pt-BR" sz="2400" b="1">
                <a:solidFill>
                  <a:schemeClr val="accent2"/>
                </a:solidFill>
              </a:rPr>
              <a:t> -</a:t>
            </a:r>
            <a:r>
              <a:rPr lang="pt-BR" sz="2400"/>
              <a:t>,</a:t>
            </a:r>
            <a:r>
              <a:rPr lang="pt-BR" sz="2400" b="1"/>
              <a:t> </a:t>
            </a:r>
            <a:r>
              <a:rPr lang="pt-BR" sz="2400" b="1">
                <a:solidFill>
                  <a:schemeClr val="accent2"/>
                </a:solidFill>
              </a:rPr>
              <a:t>*</a:t>
            </a:r>
            <a:r>
              <a:rPr lang="pt-BR" sz="2400"/>
              <a:t>, </a:t>
            </a:r>
            <a:r>
              <a:rPr lang="en-US" sz="2400" b="1">
                <a:solidFill>
                  <a:schemeClr val="accent2"/>
                </a:solidFill>
              </a:rPr>
              <a:t>÷</a:t>
            </a:r>
            <a:r>
              <a:rPr lang="pt-BR" sz="2400"/>
              <a:t>);</a:t>
            </a:r>
          </a:p>
          <a:p>
            <a:r>
              <a:rPr lang="pt-BR" sz="2400" b="1">
                <a:solidFill>
                  <a:schemeClr val="accent2"/>
                </a:solidFill>
              </a:rPr>
              <a:t>sinais de pontuação</a:t>
            </a:r>
            <a:r>
              <a:rPr lang="pt-BR" sz="2400"/>
              <a:t> ( </a:t>
            </a:r>
            <a:r>
              <a:rPr lang="pt-BR" sz="2400" b="1">
                <a:solidFill>
                  <a:schemeClr val="accent2"/>
                </a:solidFill>
              </a:rPr>
              <a:t>.  ;  ,  :  ()  –  “ </a:t>
            </a:r>
            <a:r>
              <a:rPr lang="pt-BR" sz="2400"/>
              <a:t>)</a:t>
            </a:r>
          </a:p>
          <a:p>
            <a:r>
              <a:rPr lang="pt-BR" sz="2400" b="1">
                <a:solidFill>
                  <a:schemeClr val="accent2"/>
                </a:solidFill>
              </a:rPr>
              <a:t>9 caracteres numéricos</a:t>
            </a:r>
            <a:r>
              <a:rPr lang="pt-BR" sz="2400"/>
              <a:t>: (0, 1, 2 , 3, 4, 5, 6, 7, 8, 9)</a:t>
            </a:r>
          </a:p>
          <a:p>
            <a:endParaRPr lang="pt-BR" sz="2400"/>
          </a:p>
          <a:p>
            <a:r>
              <a:rPr lang="pt-BR" sz="2000"/>
              <a:t>Os símbolos que serão armazenados na memória são, geralmente, codificados.  Exemplos: </a:t>
            </a:r>
            <a:r>
              <a:rPr lang="pt-BR" sz="2000" b="1">
                <a:solidFill>
                  <a:srgbClr val="0000FF"/>
                </a:solidFill>
              </a:rPr>
              <a:t>ASCII (American Standard Code for information Interchange)</a:t>
            </a:r>
            <a:r>
              <a:rPr lang="pt-BR" sz="2000"/>
              <a:t>; ASCII estendido; UNICODE</a:t>
            </a:r>
            <a:endParaRPr lang="pt-B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ço Reservado para Número de Slide 4"/>
          <p:cNvSpPr>
            <a:spLocks noGrp="1"/>
          </p:cNvSpPr>
          <p:nvPr>
            <p:ph type="sldNum" sz="quarter" idx="12"/>
          </p:nvPr>
        </p:nvSpPr>
        <p:spPr/>
        <p:txBody>
          <a:bodyPr/>
          <a:lstStyle/>
          <a:p>
            <a:fld id="{EEF048BD-B940-44D7-8DBF-BD959844514A}" type="slidenum">
              <a:rPr lang="pt-BR"/>
              <a:pPr/>
              <a:t>15</a:t>
            </a:fld>
            <a:endParaRPr lang="pt-BR"/>
          </a:p>
        </p:txBody>
      </p:sp>
      <p:graphicFrame>
        <p:nvGraphicFramePr>
          <p:cNvPr id="103426" name="Group 2"/>
          <p:cNvGraphicFramePr>
            <a:graphicFrameLocks noGrp="1"/>
          </p:cNvGraphicFramePr>
          <p:nvPr/>
        </p:nvGraphicFramePr>
        <p:xfrm>
          <a:off x="4379913" y="-3978275"/>
          <a:ext cx="2374900" cy="14144626"/>
        </p:xfrm>
        <a:graphic>
          <a:graphicData uri="http://schemas.openxmlformats.org/drawingml/2006/table">
            <a:tbl>
              <a:tblPr/>
              <a:tblGrid>
                <a:gridCol w="1646237"/>
                <a:gridCol w="242888"/>
                <a:gridCol w="242887"/>
                <a:gridCol w="242888"/>
              </a:tblGrid>
              <a:tr h="214313">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sz="800" b="1" i="0" u="none" strike="noStrike" cap="none" normalizeH="0" baseline="0" smtClean="0">
                          <a:ln>
                            <a:noFill/>
                          </a:ln>
                          <a:solidFill>
                            <a:schemeClr val="tx1"/>
                          </a:solidFill>
                          <a:effectLst/>
                          <a:latin typeface="Verdana" pitchFamily="34" charset="0"/>
                          <a:cs typeface="Times New Roman" pitchFamily="16" charset="0"/>
                        </a:rPr>
                        <a:t>TABELA ASCII</a:t>
                      </a:r>
                      <a:endParaRPr kumimoji="0" lang="pt-BR" sz="1800" b="0" i="0" u="none" strike="noStrike" cap="none" normalizeH="0" baseline="0" smtClean="0">
                        <a:ln>
                          <a:noFill/>
                        </a:ln>
                        <a:solidFill>
                          <a:schemeClr val="tx1"/>
                        </a:solidFill>
                        <a:effectLst/>
                        <a:latin typeface="Arial" charset="0"/>
                      </a:endParaRPr>
                    </a:p>
                  </a:txBody>
                  <a:tcPr anchor="ctr" horzOverflow="overflow">
                    <a:lnL cap="flat">
                      <a:noFill/>
                    </a:lnL>
                    <a:lnR cap="flat">
                      <a:noFill/>
                    </a:lnR>
                    <a:lnT cap="flat">
                      <a:noFill/>
                    </a:lnT>
                    <a:lnB>
                      <a:noFill/>
                    </a:lnB>
                    <a:lnTlToBr>
                      <a:noFill/>
                    </a:lnTlToBr>
                    <a:lnBlToTr>
                      <a:noFill/>
                    </a:lnBlToTr>
                    <a:solidFill>
                      <a:srgbClr val="669933"/>
                    </a:solidFill>
                  </a:tcPr>
                </a:tc>
                <a:tc hMerge="1">
                  <a:txBody>
                    <a:bodyPr/>
                    <a:lstStyle/>
                    <a:p>
                      <a:endParaRPr lang="pt-BR"/>
                    </a:p>
                  </a:txBody>
                  <a:tcPr/>
                </a:tc>
                <a:tc hMerge="1">
                  <a:txBody>
                    <a:bodyPr/>
                    <a:lstStyle/>
                    <a:p>
                      <a:endParaRPr lang="pt-BR"/>
                    </a:p>
                  </a:txBody>
                  <a:tcPr/>
                </a:tc>
                <a:tc hMerge="1">
                  <a:txBody>
                    <a:bodyPr/>
                    <a:lstStyle/>
                    <a:p>
                      <a:endParaRPr lang="pt-BR"/>
                    </a:p>
                  </a:txBody>
                  <a:tcPr/>
                </a:tc>
              </a:tr>
              <a:tr h="13930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103436" name="Rectangle 12"/>
          <p:cNvSpPr>
            <a:spLocks noChangeArrowheads="1"/>
          </p:cNvSpPr>
          <p:nvPr/>
        </p:nvSpPr>
        <p:spPr bwMode="auto">
          <a:xfrm>
            <a:off x="995363" y="10166350"/>
            <a:ext cx="184150" cy="671513"/>
          </a:xfrm>
          <a:prstGeom prst="rect">
            <a:avLst/>
          </a:prstGeom>
          <a:noFill/>
          <a:ln w="9525">
            <a:noFill/>
            <a:miter lim="800000"/>
            <a:headEnd/>
            <a:tailEnd/>
          </a:ln>
          <a:effectLst/>
        </p:spPr>
        <p:txBody>
          <a:bodyPr wrap="none" anchor="ctr">
            <a:spAutoFit/>
          </a:bodyPr>
          <a:lstStyle/>
          <a:p>
            <a:r>
              <a:rPr lang="pt-BR" sz="1000">
                <a:solidFill>
                  <a:srgbClr val="FFFFFF"/>
                </a:solidFill>
                <a:latin typeface="Verdana" pitchFamily="34" charset="0"/>
                <a:cs typeface="Times New Roman" pitchFamily="16" charset="0"/>
              </a:rPr>
              <a:t/>
            </a:r>
            <a:br>
              <a:rPr lang="pt-BR" sz="1000">
                <a:solidFill>
                  <a:srgbClr val="FFFFFF"/>
                </a:solidFill>
                <a:latin typeface="Verdana" pitchFamily="34" charset="0"/>
                <a:cs typeface="Times New Roman" pitchFamily="16" charset="0"/>
              </a:rPr>
            </a:br>
            <a:r>
              <a:rPr lang="pt-BR" sz="1000">
                <a:solidFill>
                  <a:srgbClr val="FFFFFF"/>
                </a:solidFill>
                <a:latin typeface="Verdana" pitchFamily="34" charset="0"/>
                <a:cs typeface="Times New Roman" pitchFamily="16" charset="0"/>
              </a:rPr>
              <a:t/>
            </a:r>
            <a:br>
              <a:rPr lang="pt-BR" sz="1000">
                <a:solidFill>
                  <a:srgbClr val="FFFFFF"/>
                </a:solidFill>
                <a:latin typeface="Verdana" pitchFamily="34" charset="0"/>
                <a:cs typeface="Times New Roman" pitchFamily="16" charset="0"/>
              </a:rPr>
            </a:br>
            <a:endParaRPr lang="pt-BR"/>
          </a:p>
        </p:txBody>
      </p:sp>
      <p:pic>
        <p:nvPicPr>
          <p:cNvPr id="103437" name="Picture 13" descr="asciifull"/>
          <p:cNvPicPr>
            <a:picLocks noChangeAspect="1" noChangeArrowheads="1"/>
          </p:cNvPicPr>
          <p:nvPr/>
        </p:nvPicPr>
        <p:blipFill>
          <a:blip r:embed="rId2"/>
          <a:srcRect/>
          <a:stretch>
            <a:fillRect/>
          </a:stretch>
        </p:blipFill>
        <p:spPr bwMode="auto">
          <a:xfrm>
            <a:off x="611188" y="757238"/>
            <a:ext cx="8064500" cy="5505450"/>
          </a:xfrm>
          <a:prstGeom prst="rect">
            <a:avLst/>
          </a:prstGeom>
          <a:noFill/>
        </p:spPr>
      </p:pic>
      <p:sp>
        <p:nvSpPr>
          <p:cNvPr id="103438" name="Rectangle 14"/>
          <p:cNvSpPr>
            <a:spLocks noGrp="1" noChangeArrowheads="1"/>
          </p:cNvSpPr>
          <p:nvPr>
            <p:ph type="title"/>
          </p:nvPr>
        </p:nvSpPr>
        <p:spPr>
          <a:xfrm>
            <a:off x="457200" y="115888"/>
            <a:ext cx="8229600" cy="490537"/>
          </a:xfrm>
        </p:spPr>
        <p:txBody>
          <a:bodyPr>
            <a:normAutofit fontScale="90000"/>
          </a:bodyPr>
          <a:lstStyle/>
          <a:p>
            <a:r>
              <a:rPr lang="pt-BR" sz="2000" b="1">
                <a:solidFill>
                  <a:srgbClr val="0000FF"/>
                </a:solidFill>
              </a:rPr>
              <a:t>Codificação em ASCII</a:t>
            </a:r>
            <a:br>
              <a:rPr lang="pt-BR" sz="2000" b="1">
                <a:solidFill>
                  <a:srgbClr val="0000FF"/>
                </a:solidFill>
              </a:rPr>
            </a:br>
            <a:r>
              <a:rPr lang="pt-BR" sz="2000" b="1">
                <a:solidFill>
                  <a:srgbClr val="0000FF"/>
                </a:solidFill>
              </a:rPr>
              <a:t> (American Standard Code for Information Interchange</a:t>
            </a:r>
            <a:r>
              <a:rPr lang="pt-BR" sz="26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82022930-48C4-4672-B5A1-03AF90BDE111}" type="slidenum">
              <a:rPr lang="pt-BR"/>
              <a:pPr/>
              <a:t>16</a:t>
            </a:fld>
            <a:endParaRPr lang="pt-BR"/>
          </a:p>
        </p:txBody>
      </p:sp>
      <p:sp>
        <p:nvSpPr>
          <p:cNvPr id="105474" name="Rectangle 2"/>
          <p:cNvSpPr>
            <a:spLocks noGrp="1" noChangeArrowheads="1"/>
          </p:cNvSpPr>
          <p:nvPr>
            <p:ph type="title"/>
          </p:nvPr>
        </p:nvSpPr>
        <p:spPr>
          <a:xfrm>
            <a:off x="457200" y="58738"/>
            <a:ext cx="8229600" cy="346075"/>
          </a:xfrm>
        </p:spPr>
        <p:txBody>
          <a:bodyPr>
            <a:normAutofit fontScale="90000"/>
          </a:bodyPr>
          <a:lstStyle/>
          <a:p>
            <a:r>
              <a:rPr lang="pt-BR" sz="2400" b="1">
                <a:solidFill>
                  <a:srgbClr val="006666"/>
                </a:solidFill>
              </a:rPr>
              <a:t>Terminologia de memórias</a:t>
            </a:r>
            <a:r>
              <a:rPr lang="pt-BR" sz="4000"/>
              <a:t> </a:t>
            </a:r>
          </a:p>
        </p:txBody>
      </p:sp>
      <p:sp>
        <p:nvSpPr>
          <p:cNvPr id="105475" name="Rectangle 3"/>
          <p:cNvSpPr>
            <a:spLocks noGrp="1" noChangeArrowheads="1"/>
          </p:cNvSpPr>
          <p:nvPr>
            <p:ph type="body" idx="1"/>
          </p:nvPr>
        </p:nvSpPr>
        <p:spPr>
          <a:xfrm>
            <a:off x="323850" y="549275"/>
            <a:ext cx="8424863" cy="5543550"/>
          </a:xfrm>
        </p:spPr>
        <p:txBody>
          <a:bodyPr/>
          <a:lstStyle/>
          <a:p>
            <a:pPr algn="just">
              <a:lnSpc>
                <a:spcPct val="90000"/>
              </a:lnSpc>
            </a:pPr>
            <a:r>
              <a:rPr lang="pt-BR" sz="2000" b="1" i="1">
                <a:solidFill>
                  <a:srgbClr val="0000FF"/>
                </a:solidFill>
              </a:rPr>
              <a:t>Célula de memória:</a:t>
            </a:r>
            <a:r>
              <a:rPr lang="pt-BR" sz="2000" b="1" i="1"/>
              <a:t> </a:t>
            </a:r>
            <a:endParaRPr lang="pt-BR" sz="2000"/>
          </a:p>
          <a:p>
            <a:pPr lvl="1" algn="just">
              <a:lnSpc>
                <a:spcPct val="90000"/>
              </a:lnSpc>
            </a:pPr>
            <a:r>
              <a:rPr lang="pt-BR" sz="2000"/>
              <a:t>Grupo de bits tratados em conjunto pelo sistema, isto é, esse grupo é movido em bloco como se fosse um único elemento.</a:t>
            </a:r>
          </a:p>
          <a:p>
            <a:pPr lvl="1" algn="just">
              <a:lnSpc>
                <a:spcPct val="90000"/>
              </a:lnSpc>
              <a:buFontTx/>
              <a:buNone/>
            </a:pPr>
            <a:endParaRPr lang="pt-BR" sz="2000"/>
          </a:p>
          <a:p>
            <a:pPr algn="just">
              <a:lnSpc>
                <a:spcPct val="90000"/>
              </a:lnSpc>
            </a:pPr>
            <a:r>
              <a:rPr lang="pt-BR" sz="2000" b="1" i="1">
                <a:solidFill>
                  <a:srgbClr val="0000FF"/>
                </a:solidFill>
              </a:rPr>
              <a:t>Byte</a:t>
            </a:r>
            <a:endParaRPr lang="pt-BR" sz="2000">
              <a:solidFill>
                <a:srgbClr val="0000FF"/>
              </a:solidFill>
            </a:endParaRPr>
          </a:p>
          <a:p>
            <a:pPr lvl="1" algn="just">
              <a:lnSpc>
                <a:spcPct val="90000"/>
              </a:lnSpc>
            </a:pPr>
            <a:r>
              <a:rPr lang="pt-BR" sz="2000"/>
              <a:t>Um termo especial usado para um grupo de 8 bits, isto é 1byte = 8 bits. Sendo assim, uma palavra de 16 bits corresponde a 2 bytes</a:t>
            </a:r>
          </a:p>
          <a:p>
            <a:pPr algn="just">
              <a:lnSpc>
                <a:spcPct val="90000"/>
              </a:lnSpc>
            </a:pPr>
            <a:endParaRPr lang="pt-BR" sz="2000"/>
          </a:p>
          <a:p>
            <a:pPr algn="just">
              <a:lnSpc>
                <a:spcPct val="90000"/>
              </a:lnSpc>
            </a:pPr>
            <a:r>
              <a:rPr lang="pt-BR" sz="2000" b="1" i="1">
                <a:solidFill>
                  <a:srgbClr val="0000FF"/>
                </a:solidFill>
              </a:rPr>
              <a:t>Palavra de memória</a:t>
            </a:r>
            <a:endParaRPr lang="pt-BR" sz="2000">
              <a:solidFill>
                <a:srgbClr val="0000FF"/>
              </a:solidFill>
            </a:endParaRPr>
          </a:p>
          <a:p>
            <a:pPr lvl="1" algn="just">
              <a:lnSpc>
                <a:spcPct val="90000"/>
              </a:lnSpc>
            </a:pPr>
            <a:r>
              <a:rPr lang="pt-BR" sz="2000"/>
              <a:t>Um grupo de bits (células) em uma memória que representa instruções ou dados de algum tipo. </a:t>
            </a:r>
          </a:p>
          <a:p>
            <a:pPr lvl="1" algn="just">
              <a:lnSpc>
                <a:spcPct val="90000"/>
              </a:lnSpc>
            </a:pPr>
            <a:endParaRPr lang="pt-BR" sz="2000"/>
          </a:p>
          <a:p>
            <a:pPr algn="just">
              <a:lnSpc>
                <a:spcPct val="90000"/>
              </a:lnSpc>
            </a:pPr>
            <a:r>
              <a:rPr lang="pt-BR" sz="2000" b="1" i="1">
                <a:solidFill>
                  <a:srgbClr val="0000FF"/>
                </a:solidFill>
              </a:rPr>
              <a:t>Endereço</a:t>
            </a:r>
          </a:p>
          <a:p>
            <a:pPr lvl="1" algn="just">
              <a:lnSpc>
                <a:spcPct val="90000"/>
              </a:lnSpc>
            </a:pPr>
            <a:r>
              <a:rPr lang="pt-BR" sz="2000"/>
              <a:t> Em sistemas de computação as células(ou grupos de bits que se movem junto) são identificadas, uma a uma, por um número chamado de endereço, isto é, durante o processo de fabricação cada célula é identificada por um único endereço.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Espaço Reservado para Número de Slide 4"/>
          <p:cNvSpPr>
            <a:spLocks noGrp="1"/>
          </p:cNvSpPr>
          <p:nvPr>
            <p:ph type="sldNum" sz="quarter" idx="12"/>
          </p:nvPr>
        </p:nvSpPr>
        <p:spPr/>
        <p:txBody>
          <a:bodyPr/>
          <a:lstStyle/>
          <a:p>
            <a:fld id="{4CDBC1C0-56FC-41E4-B684-0012C9A8210D}" type="slidenum">
              <a:rPr lang="pt-BR"/>
              <a:pPr/>
              <a:t>17</a:t>
            </a:fld>
            <a:endParaRPr lang="pt-BR"/>
          </a:p>
        </p:txBody>
      </p:sp>
      <p:sp>
        <p:nvSpPr>
          <p:cNvPr id="132100" name="Rectangle 4"/>
          <p:cNvSpPr>
            <a:spLocks noGrp="1" noChangeArrowheads="1"/>
          </p:cNvSpPr>
          <p:nvPr>
            <p:ph type="title"/>
          </p:nvPr>
        </p:nvSpPr>
        <p:spPr>
          <a:xfrm>
            <a:off x="457200" y="260350"/>
            <a:ext cx="8229600" cy="417513"/>
          </a:xfrm>
        </p:spPr>
        <p:txBody>
          <a:bodyPr>
            <a:normAutofit fontScale="90000"/>
          </a:bodyPr>
          <a:lstStyle/>
          <a:p>
            <a:r>
              <a:rPr lang="pt-BR" sz="2400" b="1" i="1"/>
              <a:t>Endereçamento de uma memória com 3 bits</a:t>
            </a:r>
          </a:p>
        </p:txBody>
      </p:sp>
      <p:graphicFrame>
        <p:nvGraphicFramePr>
          <p:cNvPr id="132376" name="Group 280"/>
          <p:cNvGraphicFramePr>
            <a:graphicFrameLocks noGrp="1"/>
          </p:cNvGraphicFramePr>
          <p:nvPr/>
        </p:nvGraphicFramePr>
        <p:xfrm>
          <a:off x="1331913" y="1219200"/>
          <a:ext cx="6580505" cy="4602480"/>
        </p:xfrm>
        <a:graphic>
          <a:graphicData uri="http://schemas.openxmlformats.org/drawingml/2006/table">
            <a:tbl>
              <a:tblPr/>
              <a:tblGrid>
                <a:gridCol w="588962"/>
                <a:gridCol w="588963"/>
                <a:gridCol w="588962"/>
                <a:gridCol w="588963"/>
                <a:gridCol w="588962"/>
                <a:gridCol w="588963"/>
                <a:gridCol w="588962"/>
                <a:gridCol w="588963"/>
                <a:gridCol w="208280"/>
                <a:gridCol w="552450"/>
                <a:gridCol w="554038"/>
                <a:gridCol w="554037"/>
              </a:tblGrid>
              <a:tr h="450850">
                <a:tc grid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400" b="1" i="0" u="none" strike="noStrike" cap="none" normalizeH="0" baseline="0" smtClean="0">
                          <a:ln>
                            <a:noFill/>
                          </a:ln>
                          <a:solidFill>
                            <a:schemeClr val="tx1"/>
                          </a:solidFill>
                          <a:effectLst/>
                          <a:latin typeface="Arial" charset="0"/>
                        </a:rPr>
                        <a:t>Posição de memória - células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AD2D6"/>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rowSpan="9">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2400" b="1" i="1" u="none" strike="noStrike" cap="none" normalizeH="0" baseline="0" smtClean="0">
                          <a:ln>
                            <a:noFill/>
                          </a:ln>
                          <a:solidFill>
                            <a:schemeClr val="tx1"/>
                          </a:solidFill>
                          <a:effectLst/>
                          <a:latin typeface="Arial" charset="0"/>
                        </a:rPr>
                        <a:t>Endereço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AD2D6"/>
                    </a:solidFill>
                  </a:tcPr>
                </a:tc>
                <a:tc hMerge="1">
                  <a:txBody>
                    <a:bodyPr/>
                    <a:lstStyle/>
                    <a:p>
                      <a:endParaRPr lang="pt-BR"/>
                    </a:p>
                  </a:txBody>
                  <a:tcPr/>
                </a:tc>
                <a:tc hMerge="1">
                  <a:txBody>
                    <a:bodyPr/>
                    <a:lstStyle/>
                    <a:p>
                      <a:endParaRPr lang="pt-BR"/>
                    </a:p>
                  </a:txBody>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pt-B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2800" b="1" i="0" u="none" strike="noStrike" cap="none" normalizeH="0" baseline="0" smtClean="0">
                          <a:ln>
                            <a:noFill/>
                          </a:ln>
                          <a:solidFill>
                            <a:srgbClr val="0000FF"/>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4339" name="Rectangle 3"/>
          <p:cNvSpPr>
            <a:spLocks noGrp="1" noChangeArrowheads="1"/>
          </p:cNvSpPr>
          <p:nvPr>
            <p:ph type="body" idx="1"/>
          </p:nvPr>
        </p:nvSpPr>
        <p:spPr>
          <a:xfrm>
            <a:off x="457200" y="1600200"/>
            <a:ext cx="8229600" cy="4924425"/>
          </a:xfrm>
        </p:spPr>
        <p:txBody>
          <a:bodyPr/>
          <a:lstStyle/>
          <a:p>
            <a:pPr>
              <a:lnSpc>
                <a:spcPct val="80000"/>
              </a:lnSpc>
            </a:pPr>
            <a:r>
              <a:rPr lang="pt-BR" sz="2800"/>
              <a:t>Palavra – unidade de informação</a:t>
            </a:r>
          </a:p>
          <a:p>
            <a:pPr>
              <a:lnSpc>
                <a:spcPct val="80000"/>
              </a:lnSpc>
              <a:buFont typeface="Wingdings" charset="2"/>
              <a:buNone/>
            </a:pPr>
            <a:endParaRPr lang="pt-BR" sz="2800"/>
          </a:p>
          <a:p>
            <a:pPr>
              <a:lnSpc>
                <a:spcPct val="80000"/>
              </a:lnSpc>
              <a:buFont typeface="Wingdings" charset="2"/>
              <a:buNone/>
            </a:pPr>
            <a:r>
              <a:rPr lang="pt-BR" sz="2400"/>
              <a:t>	Palavra é a unidade de informação do sistema UCP / MP. </a:t>
            </a:r>
          </a:p>
          <a:p>
            <a:pPr>
              <a:lnSpc>
                <a:spcPct val="80000"/>
              </a:lnSpc>
              <a:buFont typeface="Wingdings" charset="2"/>
              <a:buNone/>
            </a:pPr>
            <a:endParaRPr lang="pt-BR" sz="2400"/>
          </a:p>
          <a:p>
            <a:pPr>
              <a:lnSpc>
                <a:spcPct val="80000"/>
              </a:lnSpc>
              <a:buFont typeface="Wingdings" charset="2"/>
              <a:buNone/>
            </a:pPr>
            <a:r>
              <a:rPr lang="pt-BR" sz="2400"/>
              <a:t>A conceituação mais usada (IBM, Digital) define palavra como sendo a capacidade de manipulação de bits do núcleo do computador (UCP e MP). </a:t>
            </a:r>
          </a:p>
          <a:p>
            <a:pPr>
              <a:lnSpc>
                <a:spcPct val="80000"/>
              </a:lnSpc>
              <a:buFont typeface="Wingdings" charset="2"/>
              <a:buNone/>
            </a:pPr>
            <a:endParaRPr lang="pt-BR" sz="2400"/>
          </a:p>
          <a:p>
            <a:pPr>
              <a:lnSpc>
                <a:spcPct val="80000"/>
              </a:lnSpc>
              <a:buFont typeface="Wingdings" charset="2"/>
              <a:buNone/>
            </a:pPr>
            <a:r>
              <a:rPr lang="pt-BR" sz="2400"/>
              <a:t>Pressupõe-se aqui que todos os elementos do núcleo do computador (o que inclue o tamanho da UAL, do acumulador e registradores gerais da UCP e o barramento de dados) tenham a mesma largura (processem simultaneamente o mesmo número de bits).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5363" name="Rectangle 3"/>
          <p:cNvSpPr>
            <a:spLocks noGrp="1" noChangeArrowheads="1"/>
          </p:cNvSpPr>
          <p:nvPr>
            <p:ph type="body" idx="1"/>
          </p:nvPr>
        </p:nvSpPr>
        <p:spPr/>
        <p:txBody>
          <a:bodyPr/>
          <a:lstStyle/>
          <a:p>
            <a:pPr>
              <a:lnSpc>
                <a:spcPct val="80000"/>
              </a:lnSpc>
            </a:pPr>
            <a:r>
              <a:rPr lang="pt-BR" sz="2400"/>
              <a:t>Palavra – unidade de informação</a:t>
            </a:r>
          </a:p>
          <a:p>
            <a:pPr>
              <a:lnSpc>
                <a:spcPct val="80000"/>
              </a:lnSpc>
              <a:buFont typeface="Wingdings" charset="2"/>
              <a:buNone/>
            </a:pPr>
            <a:endParaRPr lang="pt-BR" sz="2400"/>
          </a:p>
          <a:p>
            <a:pPr>
              <a:lnSpc>
                <a:spcPct val="80000"/>
              </a:lnSpc>
              <a:buFont typeface="Wingdings" charset="2"/>
              <a:buNone/>
            </a:pPr>
            <a:r>
              <a:rPr lang="pt-BR" sz="2800"/>
              <a:t>	</a:t>
            </a:r>
          </a:p>
          <a:p>
            <a:pPr algn="just">
              <a:lnSpc>
                <a:spcPct val="80000"/>
              </a:lnSpc>
              <a:buFont typeface="Wingdings" charset="2"/>
              <a:buNone/>
            </a:pPr>
            <a:r>
              <a:rPr lang="pt-BR" sz="2800"/>
              <a:t>Muitas vezes encontram-se computadores em que o tamanho da UAL e do acumulador (e registradores gerais) não é o mesmo tamanho dos barramentos.</a:t>
            </a:r>
          </a:p>
          <a:p>
            <a:pPr>
              <a:lnSpc>
                <a:spcPct val="80000"/>
              </a:lnSpc>
              <a:buFont typeface="Wingdings" charset="2"/>
              <a:buNone/>
            </a:pPr>
            <a:endParaRPr lang="pt-BR" sz="2800"/>
          </a:p>
          <a:p>
            <a:pPr algn="just">
              <a:lnSpc>
                <a:spcPct val="80000"/>
              </a:lnSpc>
              <a:buFont typeface="Wingdings" charset="2"/>
              <a:buNone/>
            </a:pPr>
            <a:r>
              <a:rPr lang="pt-BR" sz="2800"/>
              <a:t> Desta forma, encontram-se especificações de "computadores de 64 bits" (ULA e acumuladores) mesmo quando seu barramento de dados é de 32 bits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6147" name="Rectangle 3"/>
          <p:cNvSpPr>
            <a:spLocks noGrp="1" noChangeArrowheads="1"/>
          </p:cNvSpPr>
          <p:nvPr>
            <p:ph type="body" idx="1"/>
          </p:nvPr>
        </p:nvSpPr>
        <p:spPr/>
        <p:txBody>
          <a:bodyPr/>
          <a:lstStyle/>
          <a:p>
            <a:r>
              <a:rPr lang="pt-BR"/>
              <a:t>Barramentos</a:t>
            </a:r>
          </a:p>
          <a:p>
            <a:endParaRPr lang="pt-BR"/>
          </a:p>
          <a:p>
            <a:pPr algn="just">
              <a:buFont typeface="Wingdings" charset="2"/>
              <a:buNone/>
            </a:pPr>
            <a:r>
              <a:rPr lang="pt-BR"/>
              <a:t>	Barramento é um conjunto de condutores elétricos que interligam os diversos componentes do computador e de circuitos eletrônicos que controlam o fluxo dos bits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6387" name="Rectangle 3"/>
          <p:cNvSpPr>
            <a:spLocks noGrp="1" noChangeArrowheads="1"/>
          </p:cNvSpPr>
          <p:nvPr>
            <p:ph type="body" idx="1"/>
          </p:nvPr>
        </p:nvSpPr>
        <p:spPr>
          <a:xfrm>
            <a:off x="457200" y="1600200"/>
            <a:ext cx="8229600" cy="4924425"/>
          </a:xfrm>
        </p:spPr>
        <p:txBody>
          <a:bodyPr/>
          <a:lstStyle/>
          <a:p>
            <a:pPr>
              <a:lnSpc>
                <a:spcPct val="80000"/>
              </a:lnSpc>
            </a:pPr>
            <a:r>
              <a:rPr lang="pt-BR" sz="2400"/>
              <a:t>Palavra – unidade de informação</a:t>
            </a:r>
          </a:p>
          <a:p>
            <a:pPr>
              <a:lnSpc>
                <a:spcPct val="80000"/>
              </a:lnSpc>
              <a:buFont typeface="Wingdings" charset="2"/>
              <a:buNone/>
            </a:pPr>
            <a:endParaRPr lang="pt-BR" sz="2400"/>
          </a:p>
          <a:p>
            <a:pPr>
              <a:lnSpc>
                <a:spcPct val="80000"/>
              </a:lnSpc>
              <a:buFont typeface="Wingdings" charset="2"/>
              <a:buNone/>
            </a:pPr>
            <a:r>
              <a:rPr lang="pt-BR" sz="2400"/>
              <a:t>	Exemplo:</a:t>
            </a:r>
          </a:p>
          <a:p>
            <a:pPr>
              <a:lnSpc>
                <a:spcPct val="80000"/>
              </a:lnSpc>
              <a:buFont typeface="Wingdings" charset="2"/>
              <a:buNone/>
            </a:pPr>
            <a:endParaRPr lang="pt-BR" sz="2400"/>
          </a:p>
          <a:p>
            <a:pPr>
              <a:lnSpc>
                <a:spcPct val="80000"/>
              </a:lnSpc>
              <a:buFont typeface="Wingdings" charset="2"/>
              <a:buNone/>
            </a:pPr>
            <a:r>
              <a:rPr lang="pt-BR" sz="2400"/>
              <a:t>Intel 8086 </a:t>
            </a:r>
          </a:p>
          <a:p>
            <a:pPr>
              <a:lnSpc>
                <a:spcPct val="80000"/>
              </a:lnSpc>
              <a:buFont typeface="Wingdings" charset="2"/>
              <a:buNone/>
            </a:pPr>
            <a:r>
              <a:rPr lang="pt-BR" sz="2400"/>
              <a:t>	16 bits, sendo todos seus elementos de 16 bits</a:t>
            </a:r>
          </a:p>
          <a:p>
            <a:pPr>
              <a:lnSpc>
                <a:spcPct val="80000"/>
              </a:lnSpc>
              <a:buFont typeface="Wingdings" charset="2"/>
              <a:buNone/>
            </a:pPr>
            <a:r>
              <a:rPr lang="pt-BR" sz="2400"/>
              <a:t>Intel 8088, usado nos primeiros IBM/PC e XT </a:t>
            </a:r>
          </a:p>
          <a:p>
            <a:pPr>
              <a:lnSpc>
                <a:spcPct val="80000"/>
              </a:lnSpc>
              <a:buFont typeface="Wingdings" charset="2"/>
              <a:buNone/>
            </a:pPr>
            <a:r>
              <a:rPr lang="pt-BR" sz="2400"/>
              <a:t>	UAL e registradores são de 16 bits - barramento de dados de 8 bits</a:t>
            </a:r>
          </a:p>
          <a:p>
            <a:pPr>
              <a:lnSpc>
                <a:spcPct val="80000"/>
              </a:lnSpc>
              <a:buFont typeface="Wingdings" charset="2"/>
              <a:buNone/>
            </a:pPr>
            <a:r>
              <a:rPr lang="pt-BR" sz="2400"/>
              <a:t>	Por economia e razões de compatibilidade com toda uma geração de placas de 8 bits</a:t>
            </a:r>
          </a:p>
          <a:p>
            <a:pPr>
              <a:lnSpc>
                <a:spcPct val="80000"/>
              </a:lnSpc>
              <a:buFont typeface="Wingdings" charset="2"/>
              <a:buNone/>
            </a:pPr>
            <a:endParaRPr lang="pt-BR" sz="2400"/>
          </a:p>
          <a:p>
            <a:pPr>
              <a:lnSpc>
                <a:spcPct val="80000"/>
              </a:lnSpc>
              <a:buFont typeface="Wingdings" charset="2"/>
              <a:buNone/>
            </a:pPr>
            <a:r>
              <a:rPr lang="pt-BR" sz="2400"/>
              <a:t>As transferências de dados através do barramento de dados se fazem em duas etapas, um byte de cada vez,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7411" name="Rectangle 3"/>
          <p:cNvSpPr>
            <a:spLocks noGrp="1" noChangeArrowheads="1"/>
          </p:cNvSpPr>
          <p:nvPr>
            <p:ph type="body" idx="1"/>
          </p:nvPr>
        </p:nvSpPr>
        <p:spPr>
          <a:xfrm>
            <a:off x="457200" y="1600200"/>
            <a:ext cx="8229600" cy="4924425"/>
          </a:xfrm>
        </p:spPr>
        <p:txBody>
          <a:bodyPr/>
          <a:lstStyle/>
          <a:p>
            <a:pPr>
              <a:lnSpc>
                <a:spcPct val="80000"/>
              </a:lnSpc>
            </a:pPr>
            <a:r>
              <a:rPr lang="pt-BR" sz="2800"/>
              <a:t>Palavra – unidade de informação</a:t>
            </a:r>
          </a:p>
          <a:p>
            <a:pPr>
              <a:lnSpc>
                <a:spcPct val="80000"/>
              </a:lnSpc>
              <a:buFont typeface="Wingdings" charset="2"/>
              <a:buNone/>
            </a:pPr>
            <a:endParaRPr lang="pt-BR" sz="2800"/>
          </a:p>
          <a:p>
            <a:pPr algn="just">
              <a:lnSpc>
                <a:spcPct val="80000"/>
              </a:lnSpc>
            </a:pPr>
            <a:r>
              <a:rPr lang="pt-BR" sz="2800"/>
              <a:t>célula: é usada para definir a unidade de armazenamento (o tamanho de células de memória) </a:t>
            </a:r>
          </a:p>
          <a:p>
            <a:pPr algn="just">
              <a:lnSpc>
                <a:spcPct val="80000"/>
              </a:lnSpc>
            </a:pPr>
            <a:endParaRPr lang="pt-BR" sz="2800"/>
          </a:p>
          <a:p>
            <a:pPr algn="just">
              <a:lnSpc>
                <a:spcPct val="80000"/>
              </a:lnSpc>
            </a:pPr>
            <a:r>
              <a:rPr lang="pt-BR" sz="2800"/>
              <a:t>palavra:  define a unidade de transferência e processamento, significando na prática quantos bits o computador movimenta e processa em cada operação.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8E557A5E-E45C-43F8-9282-407CE1AD510A}" type="slidenum">
              <a:rPr lang="pt-BR"/>
              <a:pPr/>
              <a:t>22</a:t>
            </a:fld>
            <a:endParaRPr lang="pt-BR"/>
          </a:p>
        </p:txBody>
      </p:sp>
      <p:sp>
        <p:nvSpPr>
          <p:cNvPr id="107522" name="Rectangle 2"/>
          <p:cNvSpPr>
            <a:spLocks noGrp="1" noChangeArrowheads="1"/>
          </p:cNvSpPr>
          <p:nvPr>
            <p:ph type="title"/>
          </p:nvPr>
        </p:nvSpPr>
        <p:spPr>
          <a:xfrm>
            <a:off x="457200" y="115888"/>
            <a:ext cx="8229600" cy="504825"/>
          </a:xfrm>
        </p:spPr>
        <p:txBody>
          <a:bodyPr/>
          <a:lstStyle/>
          <a:p>
            <a:r>
              <a:rPr lang="pt-BR" sz="2400" b="1">
                <a:solidFill>
                  <a:srgbClr val="006666"/>
                </a:solidFill>
              </a:rPr>
              <a:t>Terminologia de memórias</a:t>
            </a:r>
          </a:p>
        </p:txBody>
      </p:sp>
      <p:sp>
        <p:nvSpPr>
          <p:cNvPr id="107523" name="Rectangle 3"/>
          <p:cNvSpPr>
            <a:spLocks noGrp="1" noChangeArrowheads="1"/>
          </p:cNvSpPr>
          <p:nvPr>
            <p:ph type="body" idx="1"/>
          </p:nvPr>
        </p:nvSpPr>
        <p:spPr>
          <a:xfrm>
            <a:off x="217488" y="765175"/>
            <a:ext cx="8675687" cy="5545138"/>
          </a:xfrm>
        </p:spPr>
        <p:txBody>
          <a:bodyPr/>
          <a:lstStyle/>
          <a:p>
            <a:pPr>
              <a:lnSpc>
                <a:spcPct val="90000"/>
              </a:lnSpc>
            </a:pPr>
            <a:r>
              <a:rPr lang="pt-BR" sz="2800" b="1" i="1">
                <a:solidFill>
                  <a:srgbClr val="0000FF"/>
                </a:solidFill>
              </a:rPr>
              <a:t>Capacidade ou densidade</a:t>
            </a:r>
            <a:endParaRPr lang="pt-BR" sz="2800">
              <a:solidFill>
                <a:srgbClr val="0000FF"/>
              </a:solidFill>
            </a:endParaRPr>
          </a:p>
          <a:p>
            <a:pPr lvl="1" algn="just">
              <a:lnSpc>
                <a:spcPct val="90000"/>
              </a:lnSpc>
            </a:pPr>
            <a:r>
              <a:rPr lang="pt-BR" sz="2000"/>
              <a:t>Uma forma de especificar quantos bits podem ser armazenados em um determinado dispositivo ou sistema completo de memória. </a:t>
            </a:r>
          </a:p>
          <a:p>
            <a:pPr lvl="1" algn="just">
              <a:lnSpc>
                <a:spcPct val="90000"/>
              </a:lnSpc>
            </a:pPr>
            <a:r>
              <a:rPr lang="pt-BR" sz="2000"/>
              <a:t>Normalmente, a capacidade de uma memória é dada em conjuntos de oito bits, isto é, em bytes. Exemplo: </a:t>
            </a:r>
            <a:r>
              <a:rPr lang="pt-BR" sz="2000" b="1">
                <a:solidFill>
                  <a:srgbClr val="FF3300"/>
                </a:solidFill>
              </a:rPr>
              <a:t>HD de 80GB</a:t>
            </a:r>
            <a:r>
              <a:rPr lang="pt-BR" sz="2000"/>
              <a:t>, </a:t>
            </a:r>
            <a:r>
              <a:rPr lang="pt-BR" sz="2000" b="1">
                <a:solidFill>
                  <a:srgbClr val="FF3300"/>
                </a:solidFill>
              </a:rPr>
              <a:t>Disquete de 1,44MB</a:t>
            </a:r>
          </a:p>
          <a:p>
            <a:pPr algn="just">
              <a:lnSpc>
                <a:spcPct val="90000"/>
              </a:lnSpc>
            </a:pPr>
            <a:r>
              <a:rPr lang="pt-BR" sz="2000" b="1" i="1">
                <a:solidFill>
                  <a:srgbClr val="FF3300"/>
                </a:solidFill>
              </a:rPr>
              <a:t>Exemplo:</a:t>
            </a:r>
            <a:r>
              <a:rPr lang="pt-BR" sz="2000"/>
              <a:t> Um certo tipo de chip de memória semicondutora é especificado como 2K x 16. a) Quantas palavras podem ser armazenadas nesse chip? b) Qual é o tamanho da palavra? c) Qual é a capacidade dessa memória em bytes? d) Qual é o número total de bits que esse chip pode armazenar?</a:t>
            </a:r>
            <a:endParaRPr lang="pt-BR" sz="2000" b="1"/>
          </a:p>
          <a:p>
            <a:pPr algn="just">
              <a:lnSpc>
                <a:spcPct val="90000"/>
              </a:lnSpc>
              <a:buFontTx/>
              <a:buNone/>
            </a:pPr>
            <a:r>
              <a:rPr lang="pt-BR" sz="2000" b="1"/>
              <a:t>Solução:</a:t>
            </a:r>
          </a:p>
          <a:p>
            <a:pPr algn="just">
              <a:lnSpc>
                <a:spcPct val="90000"/>
              </a:lnSpc>
              <a:buFontTx/>
              <a:buNone/>
            </a:pPr>
            <a:r>
              <a:rPr lang="pt-BR" sz="2000" b="1"/>
              <a:t>		a) 2K = 2 x 1.024 = 2048 palavras</a:t>
            </a:r>
            <a:endParaRPr lang="pt-BR" sz="2000"/>
          </a:p>
          <a:p>
            <a:pPr algn="just">
              <a:lnSpc>
                <a:spcPct val="90000"/>
              </a:lnSpc>
              <a:buFontTx/>
              <a:buNone/>
            </a:pPr>
            <a:r>
              <a:rPr lang="pt-BR" sz="2000"/>
              <a:t>		b) Cada palavra é formada por 16 bits (dois bytes). </a:t>
            </a:r>
          </a:p>
          <a:p>
            <a:pPr algn="just">
              <a:lnSpc>
                <a:spcPct val="90000"/>
              </a:lnSpc>
              <a:buFontTx/>
              <a:buNone/>
            </a:pPr>
            <a:r>
              <a:rPr lang="pt-BR" sz="2000"/>
              <a:t>		c) 2Kx2x(8=1byte) = 4096bytes = 4KB		</a:t>
            </a:r>
          </a:p>
          <a:p>
            <a:pPr algn="just">
              <a:lnSpc>
                <a:spcPct val="90000"/>
              </a:lnSpc>
              <a:buFontTx/>
              <a:buNone/>
            </a:pPr>
            <a:r>
              <a:rPr lang="pt-BR" sz="2000"/>
              <a:t>		d) O número total de bits é:  </a:t>
            </a:r>
            <a:r>
              <a:rPr lang="pt-BR" sz="2000" b="1"/>
              <a:t>2.048 x 16 = 32.768 bits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33795" name="Rectangle 3"/>
          <p:cNvSpPr>
            <a:spLocks noGrp="1" noChangeArrowheads="1"/>
          </p:cNvSpPr>
          <p:nvPr>
            <p:ph type="body" idx="1"/>
          </p:nvPr>
        </p:nvSpPr>
        <p:spPr>
          <a:xfrm>
            <a:off x="457200" y="1341438"/>
            <a:ext cx="8229600" cy="5183187"/>
          </a:xfrm>
        </p:spPr>
        <p:txBody>
          <a:bodyPr/>
          <a:lstStyle/>
          <a:p>
            <a:pPr>
              <a:lnSpc>
                <a:spcPct val="80000"/>
              </a:lnSpc>
            </a:pPr>
            <a:r>
              <a:rPr lang="pt-BR" sz="2400"/>
              <a:t>Exercícios</a:t>
            </a:r>
          </a:p>
          <a:p>
            <a:pPr lvl="1">
              <a:lnSpc>
                <a:spcPct val="80000"/>
              </a:lnSpc>
              <a:buFont typeface="Wingdings" charset="2"/>
              <a:buNone/>
            </a:pPr>
            <a:endParaRPr lang="pt-BR" sz="2000"/>
          </a:p>
          <a:p>
            <a:pPr lvl="1">
              <a:lnSpc>
                <a:spcPct val="80000"/>
              </a:lnSpc>
              <a:buFont typeface="Wingdings" charset="2"/>
              <a:buNone/>
            </a:pPr>
            <a:endParaRPr lang="pt-BR" sz="2000"/>
          </a:p>
          <a:p>
            <a:pPr lvl="1">
              <a:lnSpc>
                <a:spcPct val="80000"/>
              </a:lnSpc>
              <a:buFont typeface="Wingdings" charset="2"/>
              <a:buNone/>
            </a:pPr>
            <a:endParaRPr lang="pt-BR" sz="2000"/>
          </a:p>
          <a:p>
            <a:pPr lvl="1">
              <a:lnSpc>
                <a:spcPct val="80000"/>
              </a:lnSpc>
              <a:buFont typeface="Wingdings" charset="2"/>
              <a:buNone/>
            </a:pPr>
            <a:endParaRPr lang="pt-BR" sz="2000"/>
          </a:p>
          <a:p>
            <a:pPr>
              <a:lnSpc>
                <a:spcPct val="80000"/>
              </a:lnSpc>
              <a:buFont typeface="Wingdings" charset="2"/>
              <a:buNone/>
            </a:pPr>
            <a:r>
              <a:rPr lang="pt-BR" sz="2400"/>
              <a:t>1) Um computador tem 512 endereços e cada célula tem 10 bits. Qual a capacidade:</a:t>
            </a:r>
            <a:br>
              <a:rPr lang="pt-BR" sz="2400"/>
            </a:br>
            <a:endParaRPr lang="pt-BR" sz="2400"/>
          </a:p>
          <a:p>
            <a:pPr>
              <a:lnSpc>
                <a:spcPct val="80000"/>
              </a:lnSpc>
              <a:buFont typeface="Wingdings" charset="2"/>
              <a:buNone/>
            </a:pPr>
            <a:r>
              <a:rPr lang="pt-BR" sz="2400"/>
              <a:t>	a) do REM;</a:t>
            </a:r>
          </a:p>
          <a:p>
            <a:pPr>
              <a:lnSpc>
                <a:spcPct val="80000"/>
              </a:lnSpc>
              <a:buFont typeface="Wingdings" charset="2"/>
              <a:buNone/>
            </a:pPr>
            <a:r>
              <a:rPr lang="pt-BR" sz="2400"/>
              <a:t/>
            </a:r>
            <a:br>
              <a:rPr lang="pt-BR" sz="2400"/>
            </a:br>
            <a:r>
              <a:rPr lang="pt-BR" sz="2400"/>
              <a:t>b) do RDM;</a:t>
            </a:r>
          </a:p>
          <a:p>
            <a:pPr>
              <a:lnSpc>
                <a:spcPct val="80000"/>
              </a:lnSpc>
              <a:buFont typeface="Wingdings" charset="2"/>
              <a:buNone/>
            </a:pPr>
            <a:r>
              <a:rPr lang="pt-BR" sz="2400"/>
              <a:t/>
            </a:r>
            <a:br>
              <a:rPr lang="pt-BR" sz="2400"/>
            </a:br>
            <a:r>
              <a:rPr lang="pt-BR" sz="2400"/>
              <a:t>c) da MP em bits.</a:t>
            </a:r>
            <a:br>
              <a:rPr lang="pt-BR" sz="2400"/>
            </a:br>
            <a:r>
              <a:rPr lang="pt-BR" sz="2000"/>
              <a:t/>
            </a:r>
            <a:br>
              <a:rPr lang="pt-BR" sz="2000"/>
            </a:br>
            <a:endParaRPr lang="pt-BR"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34819" name="Rectangle 3"/>
          <p:cNvSpPr>
            <a:spLocks noGrp="1" noChangeArrowheads="1"/>
          </p:cNvSpPr>
          <p:nvPr>
            <p:ph type="body" idx="1"/>
          </p:nvPr>
        </p:nvSpPr>
        <p:spPr>
          <a:xfrm>
            <a:off x="457200" y="1341438"/>
            <a:ext cx="8229600" cy="5183187"/>
          </a:xfrm>
        </p:spPr>
        <p:txBody>
          <a:bodyPr/>
          <a:lstStyle/>
          <a:p>
            <a:pPr>
              <a:lnSpc>
                <a:spcPct val="80000"/>
              </a:lnSpc>
            </a:pPr>
            <a:r>
              <a:rPr lang="pt-BR" sz="2400"/>
              <a:t>Exercícios</a:t>
            </a:r>
          </a:p>
          <a:p>
            <a:pPr>
              <a:lnSpc>
                <a:spcPct val="80000"/>
              </a:lnSpc>
            </a:pPr>
            <a:endParaRPr lang="pt-BR" sz="2400"/>
          </a:p>
          <a:p>
            <a:pPr>
              <a:lnSpc>
                <a:spcPct val="80000"/>
              </a:lnSpc>
            </a:pPr>
            <a:endParaRPr lang="pt-BR" sz="2400"/>
          </a:p>
          <a:p>
            <a:pPr>
              <a:lnSpc>
                <a:spcPct val="80000"/>
              </a:lnSpc>
              <a:buFont typeface="Wingdings" charset="2"/>
              <a:buNone/>
            </a:pPr>
            <a:r>
              <a:rPr lang="pt-BR" sz="2400"/>
              <a:t>2) Um computador tem um RDM de 16 bits e um REM de 20 bits. Sabe-se que a célula desse computador é de 8 bits e que ele tem um número de células igual à sua possibilidade de endereçamento. Pede-se:</a:t>
            </a:r>
            <a:br>
              <a:rPr lang="pt-BR" sz="2400"/>
            </a:br>
            <a:endParaRPr lang="pt-BR" sz="2400"/>
          </a:p>
          <a:p>
            <a:pPr>
              <a:lnSpc>
                <a:spcPct val="80000"/>
              </a:lnSpc>
              <a:buFont typeface="Wingdings" charset="2"/>
              <a:buNone/>
            </a:pPr>
            <a:r>
              <a:rPr lang="pt-BR" sz="2400"/>
              <a:t>	a) qual o tamanho da barra de endereços?</a:t>
            </a:r>
            <a:br>
              <a:rPr lang="pt-BR" sz="2400"/>
            </a:br>
            <a:endParaRPr lang="pt-BR" sz="2400"/>
          </a:p>
          <a:p>
            <a:pPr>
              <a:lnSpc>
                <a:spcPct val="80000"/>
              </a:lnSpc>
              <a:buFont typeface="Wingdings" charset="2"/>
              <a:buNone/>
            </a:pPr>
            <a:r>
              <a:rPr lang="pt-BR" sz="2400"/>
              <a:t>	b) quantas células são lidas da memória em uma única operação?</a:t>
            </a:r>
          </a:p>
          <a:p>
            <a:pPr>
              <a:lnSpc>
                <a:spcPct val="80000"/>
              </a:lnSpc>
              <a:buFont typeface="Wingdings" charset="2"/>
              <a:buNone/>
            </a:pPr>
            <a:r>
              <a:rPr lang="pt-BR" sz="2400"/>
              <a:t/>
            </a:r>
            <a:br>
              <a:rPr lang="pt-BR" sz="2400"/>
            </a:br>
            <a:r>
              <a:rPr lang="pt-BR" sz="2400"/>
              <a:t>c) quantos bits tem a memória desse computador?</a:t>
            </a:r>
            <a:r>
              <a:rPr lang="pt-BR" sz="20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9699" name="Rectangle 3"/>
          <p:cNvSpPr>
            <a:spLocks noGrp="1" noChangeArrowheads="1"/>
          </p:cNvSpPr>
          <p:nvPr>
            <p:ph type="body" idx="1"/>
          </p:nvPr>
        </p:nvSpPr>
        <p:spPr>
          <a:xfrm>
            <a:off x="457200" y="1600200"/>
            <a:ext cx="8229600" cy="4924425"/>
          </a:xfrm>
        </p:spPr>
        <p:txBody>
          <a:bodyPr/>
          <a:lstStyle/>
          <a:p>
            <a:pPr>
              <a:lnSpc>
                <a:spcPct val="80000"/>
              </a:lnSpc>
            </a:pPr>
            <a:r>
              <a:rPr lang="pt-BR" sz="2400"/>
              <a:t>Classificação das memórias</a:t>
            </a:r>
          </a:p>
          <a:p>
            <a:pPr>
              <a:lnSpc>
                <a:spcPct val="80000"/>
              </a:lnSpc>
            </a:pPr>
            <a:endParaRPr lang="pt-BR" sz="2400"/>
          </a:p>
          <a:p>
            <a:pPr>
              <a:lnSpc>
                <a:spcPct val="80000"/>
              </a:lnSpc>
              <a:buFont typeface="Wingdings" charset="2"/>
              <a:buNone/>
            </a:pPr>
            <a:r>
              <a:rPr lang="pt-BR" sz="2800"/>
              <a:t>Quanto à leitura e escrita, as memórias podem ser classificadas como:</a:t>
            </a:r>
            <a:br>
              <a:rPr lang="pt-BR" sz="2800"/>
            </a:br>
            <a:r>
              <a:rPr lang="pt-BR" sz="2800"/>
              <a:t/>
            </a:r>
            <a:br>
              <a:rPr lang="pt-BR" sz="2800"/>
            </a:br>
            <a:r>
              <a:rPr lang="pt-BR" sz="2800" b="1"/>
              <a:t>R/W - (ou RAM) </a:t>
            </a:r>
            <a:r>
              <a:rPr lang="pt-BR" sz="2800" b="1" i="1"/>
              <a:t>Read and Write</a:t>
            </a:r>
            <a:r>
              <a:rPr lang="pt-BR" sz="2800"/>
              <a:t> (memória de leitura e escrita), </a:t>
            </a:r>
            <a:r>
              <a:rPr lang="pt-BR" sz="2800" b="1"/>
              <a:t/>
            </a:r>
            <a:br>
              <a:rPr lang="pt-BR" sz="2800" b="1"/>
            </a:br>
            <a:r>
              <a:rPr lang="pt-BR" sz="2800"/>
              <a:t/>
            </a:r>
            <a:br>
              <a:rPr lang="pt-BR" sz="2800"/>
            </a:br>
            <a:r>
              <a:rPr lang="pt-BR" sz="2800" b="1"/>
              <a:t>ROM - </a:t>
            </a:r>
            <a:r>
              <a:rPr lang="pt-BR" sz="2800" b="1" i="1"/>
              <a:t>Read Only Memory</a:t>
            </a:r>
            <a:r>
              <a:rPr lang="pt-BR" sz="2800" b="1"/>
              <a:t> </a:t>
            </a:r>
            <a:r>
              <a:rPr lang="pt-BR" sz="2800"/>
              <a:t>ou memória apenas de leitura</a:t>
            </a:r>
            <a:r>
              <a:rPr lang="pt-BR" sz="2000"/>
              <a:t/>
            </a:r>
            <a:br>
              <a:rPr lang="pt-BR" sz="2000"/>
            </a:br>
            <a:endParaRPr lang="pt-BR"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30723" name="Rectangle 3"/>
          <p:cNvSpPr>
            <a:spLocks noGrp="1" noChangeArrowheads="1"/>
          </p:cNvSpPr>
          <p:nvPr>
            <p:ph type="body" idx="1"/>
          </p:nvPr>
        </p:nvSpPr>
        <p:spPr>
          <a:xfrm>
            <a:off x="457200" y="1600200"/>
            <a:ext cx="8229600" cy="4924425"/>
          </a:xfrm>
        </p:spPr>
        <p:txBody>
          <a:bodyPr/>
          <a:lstStyle/>
          <a:p>
            <a:pPr>
              <a:lnSpc>
                <a:spcPct val="80000"/>
              </a:lnSpc>
            </a:pPr>
            <a:r>
              <a:rPr lang="pt-BR" sz="2400"/>
              <a:t>Classificação das memórias</a:t>
            </a:r>
          </a:p>
          <a:p>
            <a:pPr>
              <a:lnSpc>
                <a:spcPct val="80000"/>
              </a:lnSpc>
            </a:pPr>
            <a:endParaRPr lang="pt-BR" sz="2400"/>
          </a:p>
          <a:p>
            <a:pPr algn="just">
              <a:lnSpc>
                <a:spcPct val="80000"/>
              </a:lnSpc>
              <a:buFont typeface="Wingdings" charset="2"/>
              <a:buNone/>
            </a:pPr>
            <a:r>
              <a:rPr lang="pt-BR" sz="2000"/>
              <a:t/>
            </a:r>
            <a:br>
              <a:rPr lang="pt-BR" sz="2000"/>
            </a:br>
            <a:r>
              <a:rPr lang="pt-BR" sz="2400" b="1"/>
              <a:t>R/W - </a:t>
            </a:r>
            <a:r>
              <a:rPr lang="pt-BR" sz="2400" b="1" i="1"/>
              <a:t>Read and Write</a:t>
            </a:r>
            <a:r>
              <a:rPr lang="pt-BR" sz="2400"/>
              <a:t> (memória de leitura e escrita), comumente (e impropriamente) chamada de RAM (</a:t>
            </a:r>
            <a:r>
              <a:rPr lang="pt-BR" sz="2400" i="1"/>
              <a:t>Random Access Memory</a:t>
            </a:r>
            <a:r>
              <a:rPr lang="pt-BR" sz="2400"/>
              <a:t> ou memória de acesso aleatório), embora não seja a única RAM.</a:t>
            </a:r>
            <a:br>
              <a:rPr lang="pt-BR" sz="2400"/>
            </a:br>
            <a:r>
              <a:rPr lang="pt-BR" sz="2400"/>
              <a:t>Esta memória permite operações de escrita e leitura pelo usuário e pelos programas. Seu tempo de acesso é da ordem de 70ns e independe do endereço acessado. É construída com tecnologia de semicondutores (bipolar, CCD), pode ser estática (SRAM) ou dinâmica (DRAM) e é volátil. A MP é construída com memória R/W</a:t>
            </a:r>
            <a:r>
              <a:rPr lang="pt-BR" sz="2000"/>
              <a:t>.</a:t>
            </a:r>
            <a:r>
              <a:rPr lang="pt-BR" sz="2000" b="1"/>
              <a:t/>
            </a:r>
            <a:br>
              <a:rPr lang="pt-BR" sz="2000" b="1"/>
            </a:br>
            <a:r>
              <a:rPr lang="pt-BR" sz="2000"/>
              <a:t/>
            </a:r>
            <a:br>
              <a:rPr lang="pt-BR" sz="2000"/>
            </a:br>
            <a:endParaRPr lang="pt-BR"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31747" name="Rectangle 3"/>
          <p:cNvSpPr>
            <a:spLocks noGrp="1" noChangeArrowheads="1"/>
          </p:cNvSpPr>
          <p:nvPr>
            <p:ph type="body" idx="1"/>
          </p:nvPr>
        </p:nvSpPr>
        <p:spPr>
          <a:xfrm>
            <a:off x="457200" y="1600200"/>
            <a:ext cx="8229600" cy="4924425"/>
          </a:xfrm>
        </p:spPr>
        <p:txBody>
          <a:bodyPr/>
          <a:lstStyle/>
          <a:p>
            <a:pPr>
              <a:lnSpc>
                <a:spcPct val="80000"/>
              </a:lnSpc>
            </a:pPr>
            <a:r>
              <a:rPr lang="pt-BR" sz="2400"/>
              <a:t>Classificação das memórias</a:t>
            </a:r>
          </a:p>
          <a:p>
            <a:pPr>
              <a:lnSpc>
                <a:spcPct val="80000"/>
              </a:lnSpc>
            </a:pPr>
            <a:endParaRPr lang="pt-BR" sz="2400"/>
          </a:p>
          <a:p>
            <a:pPr>
              <a:lnSpc>
                <a:spcPct val="80000"/>
              </a:lnSpc>
              <a:buFont typeface="Wingdings" charset="2"/>
              <a:buNone/>
            </a:pPr>
            <a:endParaRPr lang="pt-BR" sz="2400" b="1"/>
          </a:p>
          <a:p>
            <a:pPr>
              <a:lnSpc>
                <a:spcPct val="80000"/>
              </a:lnSpc>
              <a:buFont typeface="Wingdings" charset="2"/>
              <a:buNone/>
            </a:pPr>
            <a:r>
              <a:rPr lang="pt-BR" sz="2400" b="1"/>
              <a:t>ROM - </a:t>
            </a:r>
            <a:r>
              <a:rPr lang="pt-BR" sz="2400" b="1" i="1"/>
              <a:t>Read Only Memory</a:t>
            </a:r>
            <a:r>
              <a:rPr lang="pt-BR" sz="2400" b="1"/>
              <a:t> </a:t>
            </a:r>
            <a:r>
              <a:rPr lang="pt-BR" sz="2400"/>
              <a:t>ou memória apenas de leitura</a:t>
            </a:r>
            <a:br>
              <a:rPr lang="pt-BR" sz="2400"/>
            </a:br>
            <a:r>
              <a:rPr lang="pt-BR" sz="2400"/>
              <a:t>Esta memória permite apenas a leitura e uma vez gravada não pode mais ser alterada. Também é de acesso aleatório (isto é, é também uma RAM), mas não é volátil. É utilizada geralmente por fabricantes para gravar programas que não se deseja permitir que o usuário possa alterar ou apagar acidentalmente (tal como por ex..a BIOS - </a:t>
            </a:r>
            <a:r>
              <a:rPr lang="pt-BR" sz="2400" i="1"/>
              <a:t>Basic Input Output System</a:t>
            </a:r>
            <a:r>
              <a:rPr lang="pt-BR" sz="2400"/>
              <a:t> e microprogramas de memórias de controle).</a:t>
            </a:r>
            <a:r>
              <a:rPr lang="pt-BR" sz="2000"/>
              <a:t> </a:t>
            </a:r>
            <a:br>
              <a:rPr lang="pt-BR" sz="2000"/>
            </a:br>
            <a:endParaRPr lang="pt-BR"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32771" name="Rectangle 3"/>
          <p:cNvSpPr>
            <a:spLocks noGrp="1" noChangeArrowheads="1"/>
          </p:cNvSpPr>
          <p:nvPr>
            <p:ph type="body" idx="1"/>
          </p:nvPr>
        </p:nvSpPr>
        <p:spPr>
          <a:xfrm>
            <a:off x="457200" y="1341438"/>
            <a:ext cx="8229600" cy="5183187"/>
          </a:xfrm>
        </p:spPr>
        <p:txBody>
          <a:bodyPr/>
          <a:lstStyle/>
          <a:p>
            <a:pPr>
              <a:lnSpc>
                <a:spcPct val="80000"/>
              </a:lnSpc>
            </a:pPr>
            <a:r>
              <a:rPr lang="pt-BR" sz="2400"/>
              <a:t>Classificação das memórias</a:t>
            </a:r>
          </a:p>
          <a:p>
            <a:pPr>
              <a:lnSpc>
                <a:spcPct val="80000"/>
              </a:lnSpc>
              <a:buFont typeface="Wingdings" charset="2"/>
              <a:buNone/>
            </a:pPr>
            <a:endParaRPr lang="pt-BR" sz="2400"/>
          </a:p>
          <a:p>
            <a:pPr>
              <a:lnSpc>
                <a:spcPct val="80000"/>
              </a:lnSpc>
              <a:buFont typeface="Wingdings" charset="2"/>
              <a:buNone/>
            </a:pPr>
            <a:r>
              <a:rPr lang="pt-BR" sz="2400"/>
              <a:t>Tipos de ROM</a:t>
            </a:r>
            <a:br>
              <a:rPr lang="pt-BR" sz="2400"/>
            </a:br>
            <a:endParaRPr lang="pt-BR" sz="2400"/>
          </a:p>
          <a:p>
            <a:pPr>
              <a:lnSpc>
                <a:spcPct val="80000"/>
              </a:lnSpc>
              <a:buFont typeface="Wingdings" charset="2"/>
              <a:buNone/>
            </a:pPr>
            <a:r>
              <a:rPr lang="pt-BR" sz="2400" b="1"/>
              <a:t>PROM</a:t>
            </a:r>
            <a:r>
              <a:rPr lang="pt-BR" sz="2400"/>
              <a:t> - </a:t>
            </a:r>
            <a:r>
              <a:rPr lang="pt-BR" sz="2400" i="1"/>
              <a:t>Programmable Read Only Memory</a:t>
            </a:r>
            <a:r>
              <a:rPr lang="pt-BR" sz="2400"/>
              <a:t> ou memória apenas de leitura, programável. Uma vez programada não pode mais ser alterada.</a:t>
            </a:r>
          </a:p>
          <a:p>
            <a:pPr>
              <a:lnSpc>
                <a:spcPct val="80000"/>
              </a:lnSpc>
              <a:buFont typeface="Wingdings" charset="2"/>
              <a:buNone/>
            </a:pPr>
            <a:r>
              <a:rPr lang="pt-BR" sz="2400" b="1"/>
              <a:t>EPROM</a:t>
            </a:r>
            <a:r>
              <a:rPr lang="pt-BR" sz="2400"/>
              <a:t> - </a:t>
            </a:r>
            <a:r>
              <a:rPr lang="pt-BR" sz="2400" i="1"/>
              <a:t>Erasable Programmable Read Only Memory</a:t>
            </a:r>
            <a:r>
              <a:rPr lang="pt-BR" sz="2400"/>
              <a:t> ou memória apenas de leitura, programável (com queimadores de PROM) e apagável (com máquinas adequadas, à base de raios ultra-violeta). </a:t>
            </a:r>
          </a:p>
          <a:p>
            <a:pPr>
              <a:lnSpc>
                <a:spcPct val="80000"/>
              </a:lnSpc>
              <a:buFont typeface="Wingdings" charset="2"/>
              <a:buNone/>
            </a:pPr>
            <a:r>
              <a:rPr lang="pt-BR" sz="2400" b="1"/>
              <a:t>EEPROM</a:t>
            </a:r>
            <a:r>
              <a:rPr lang="pt-BR" sz="2400"/>
              <a:t> (ou E2PROM) - </a:t>
            </a:r>
            <a:r>
              <a:rPr lang="pt-BR" sz="2400" i="1"/>
              <a:t>Electrically Erasable Programmable Read Only Memory</a:t>
            </a:r>
            <a:r>
              <a:rPr lang="pt-BR" sz="2400"/>
              <a:t> ou memória apenas de leitura, programável e eletronicamente alterável. Também chamada EAROM (</a:t>
            </a:r>
            <a:r>
              <a:rPr lang="pt-BR" sz="2400" i="1"/>
              <a:t>Electrically Alterable</a:t>
            </a:r>
            <a:r>
              <a:rPr lang="pt-BR" sz="2400"/>
              <a:t> ROM). Apagável por processo eletrônico,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2531" name="Rectangle 3"/>
          <p:cNvSpPr>
            <a:spLocks noGrp="1" noChangeArrowheads="1"/>
          </p:cNvSpPr>
          <p:nvPr>
            <p:ph type="body" idx="1"/>
          </p:nvPr>
        </p:nvSpPr>
        <p:spPr>
          <a:xfrm>
            <a:off x="457200" y="1600200"/>
            <a:ext cx="8229600" cy="4924425"/>
          </a:xfrm>
        </p:spPr>
        <p:txBody>
          <a:bodyPr/>
          <a:lstStyle/>
          <a:p>
            <a:pPr>
              <a:lnSpc>
                <a:spcPct val="80000"/>
              </a:lnSpc>
            </a:pPr>
            <a:r>
              <a:rPr lang="pt-BR" sz="2800"/>
              <a:t>Acesso à memória principal</a:t>
            </a:r>
          </a:p>
          <a:p>
            <a:pPr>
              <a:lnSpc>
                <a:spcPct val="80000"/>
              </a:lnSpc>
            </a:pPr>
            <a:endParaRPr lang="pt-BR" sz="2800"/>
          </a:p>
          <a:p>
            <a:pPr>
              <a:lnSpc>
                <a:spcPct val="80000"/>
              </a:lnSpc>
            </a:pPr>
            <a:r>
              <a:rPr lang="pt-BR" sz="2400"/>
              <a:t>O acesso à MP é ALEATÓRIO, portanto qualquer que seja o endereço (a posição) de memória que se queira acessar, o tempo de acesso é o mesmo (constante).</a:t>
            </a:r>
            <a:br>
              <a:rPr lang="pt-BR" sz="2400"/>
            </a:br>
            <a:endParaRPr lang="pt-BR" sz="2400"/>
          </a:p>
          <a:p>
            <a:pPr>
              <a:lnSpc>
                <a:spcPct val="80000"/>
              </a:lnSpc>
            </a:pPr>
            <a:r>
              <a:rPr lang="pt-BR" sz="2400"/>
              <a:t>Embora a MP seja endereçada por célula, a UCP em geral acessa a MP por palavra.</a:t>
            </a:r>
          </a:p>
          <a:p>
            <a:pPr>
              <a:lnSpc>
                <a:spcPct val="80000"/>
              </a:lnSpc>
            </a:pPr>
            <a:endParaRPr lang="pt-BR" sz="2400"/>
          </a:p>
          <a:p>
            <a:pPr>
              <a:lnSpc>
                <a:spcPct val="80000"/>
              </a:lnSpc>
            </a:pPr>
            <a:r>
              <a:rPr lang="pt-BR" sz="2400"/>
              <a:t>O endereçamento por célula dá maior flexibilidade de armazenamento, em compensação o número de acessos é em geral maior. </a:t>
            </a:r>
          </a:p>
          <a:p>
            <a:pPr>
              <a:lnSpc>
                <a:spcPct val="80000"/>
              </a:lnSpc>
            </a:pPr>
            <a:endParaRPr lang="pt-B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7171" name="Rectangle 3"/>
          <p:cNvSpPr>
            <a:spLocks noGrp="1" noChangeArrowheads="1"/>
          </p:cNvSpPr>
          <p:nvPr>
            <p:ph type="body" idx="1"/>
          </p:nvPr>
        </p:nvSpPr>
        <p:spPr/>
        <p:txBody>
          <a:bodyPr>
            <a:normAutofit lnSpcReduction="10000"/>
          </a:bodyPr>
          <a:lstStyle/>
          <a:p>
            <a:pPr>
              <a:lnSpc>
                <a:spcPct val="80000"/>
              </a:lnSpc>
            </a:pPr>
            <a:r>
              <a:rPr lang="pt-BR" sz="2800"/>
              <a:t>Barramentos</a:t>
            </a:r>
          </a:p>
          <a:p>
            <a:pPr>
              <a:lnSpc>
                <a:spcPct val="80000"/>
              </a:lnSpc>
            </a:pPr>
            <a:endParaRPr lang="pt-BR" sz="2800"/>
          </a:p>
          <a:p>
            <a:pPr algn="just">
              <a:lnSpc>
                <a:spcPct val="80000"/>
              </a:lnSpc>
              <a:buFont typeface="Wingdings" charset="2"/>
              <a:buNone/>
            </a:pPr>
            <a:r>
              <a:rPr lang="pt-BR" sz="2800"/>
              <a:t>	Para um dado ser transportado de um componente a outro, é preciso emitir os sinais de controle necessários para o componente-origem colocar o dado no barramento e para o componente-destino ler o dado do barramento. </a:t>
            </a:r>
          </a:p>
          <a:p>
            <a:pPr algn="just">
              <a:lnSpc>
                <a:spcPct val="80000"/>
              </a:lnSpc>
              <a:buFont typeface="Wingdings" charset="2"/>
              <a:buNone/>
            </a:pPr>
            <a:r>
              <a:rPr lang="pt-BR" sz="2800"/>
              <a:t>	</a:t>
            </a:r>
          </a:p>
          <a:p>
            <a:pPr algn="just">
              <a:lnSpc>
                <a:spcPct val="80000"/>
              </a:lnSpc>
              <a:buFont typeface="Wingdings" charset="2"/>
              <a:buNone/>
            </a:pPr>
            <a:r>
              <a:rPr lang="pt-BR" sz="2800"/>
              <a:t>	Como um dado é composto por bits (geralmente um ou mais bytes) </a:t>
            </a:r>
            <a:r>
              <a:rPr lang="pt-BR" sz="2800" b="1"/>
              <a:t>o barramento deverá ter tantas linhas condutoras quanto forem os bits a serem transportados de cada vez. </a:t>
            </a:r>
            <a:r>
              <a:rPr lang="pt-BR" sz="280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3555" name="Rectangle 3"/>
          <p:cNvSpPr>
            <a:spLocks noGrp="1" noChangeArrowheads="1"/>
          </p:cNvSpPr>
          <p:nvPr>
            <p:ph type="body" idx="1"/>
          </p:nvPr>
        </p:nvSpPr>
        <p:spPr>
          <a:xfrm>
            <a:off x="457200" y="1600200"/>
            <a:ext cx="8229600" cy="4924425"/>
          </a:xfrm>
        </p:spPr>
        <p:txBody>
          <a:bodyPr/>
          <a:lstStyle/>
          <a:p>
            <a:pPr>
              <a:lnSpc>
                <a:spcPct val="80000"/>
              </a:lnSpc>
            </a:pPr>
            <a:r>
              <a:rPr lang="pt-BR" sz="2400"/>
              <a:t>Funcionamento</a:t>
            </a:r>
          </a:p>
          <a:p>
            <a:pPr>
              <a:lnSpc>
                <a:spcPct val="80000"/>
              </a:lnSpc>
            </a:pPr>
            <a:endParaRPr lang="pt-BR" sz="2400"/>
          </a:p>
          <a:p>
            <a:pPr>
              <a:lnSpc>
                <a:spcPct val="80000"/>
              </a:lnSpc>
            </a:pPr>
            <a:r>
              <a:rPr lang="pt-BR" sz="2400"/>
              <a:t>A MP pode ser acessada através de duas operações:</a:t>
            </a:r>
            <a:br>
              <a:rPr lang="pt-BR" sz="2400"/>
            </a:br>
            <a:r>
              <a:rPr lang="pt-BR" sz="2400"/>
              <a:t/>
            </a:r>
            <a:br>
              <a:rPr lang="pt-BR" sz="2400"/>
            </a:br>
            <a:r>
              <a:rPr lang="pt-BR" sz="2400" b="1"/>
              <a:t>ACESSO Tipo LER ou ESCREVER</a:t>
            </a:r>
            <a:br>
              <a:rPr lang="pt-BR" sz="2400" b="1"/>
            </a:br>
            <a:r>
              <a:rPr lang="pt-BR" sz="2400" b="1"/>
              <a:t/>
            </a:r>
            <a:br>
              <a:rPr lang="pt-BR" sz="2400" b="1"/>
            </a:br>
            <a:r>
              <a:rPr lang="pt-BR" sz="2400" b="1"/>
              <a:t>a) LEITURA: LER DA MEMÓRIA</a:t>
            </a:r>
            <a:r>
              <a:rPr lang="pt-BR" sz="2400"/>
              <a:t/>
            </a:r>
            <a:br>
              <a:rPr lang="pt-BR" sz="2400"/>
            </a:br>
            <a:r>
              <a:rPr lang="pt-BR" sz="2400"/>
              <a:t>Significa requisitar à MP o conteúdo de uma determinada célula (recuperar uma informação). Esta operação de recuperação da informação armazenada na MP consiste na transferência de um conjunto de bits (cópia) da MP para a UCP e é </a:t>
            </a:r>
            <a:r>
              <a:rPr lang="pt-BR" sz="2400" b="1"/>
              <a:t>não destrutiva</a:t>
            </a:r>
            <a:r>
              <a:rPr lang="pt-BR" sz="2400"/>
              <a:t>, isto é, o conteúdo da célula não é alterado.</a:t>
            </a:r>
            <a:br>
              <a:rPr lang="pt-BR" sz="2400"/>
            </a:br>
            <a:r>
              <a:rPr lang="pt-BR" sz="2000"/>
              <a:t/>
            </a:r>
            <a:br>
              <a:rPr lang="pt-BR" sz="2000"/>
            </a:br>
            <a:endParaRPr lang="pt-BR"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4579" name="Rectangle 3"/>
          <p:cNvSpPr>
            <a:spLocks noGrp="1" noChangeArrowheads="1"/>
          </p:cNvSpPr>
          <p:nvPr>
            <p:ph type="body" idx="1"/>
          </p:nvPr>
        </p:nvSpPr>
        <p:spPr>
          <a:xfrm>
            <a:off x="457200" y="1600200"/>
            <a:ext cx="8229600" cy="4924425"/>
          </a:xfrm>
        </p:spPr>
        <p:txBody>
          <a:bodyPr/>
          <a:lstStyle/>
          <a:p>
            <a:pPr>
              <a:lnSpc>
                <a:spcPct val="80000"/>
              </a:lnSpc>
            </a:pPr>
            <a:r>
              <a:rPr lang="pt-BR" sz="2400"/>
              <a:t>Funcionamento</a:t>
            </a:r>
          </a:p>
          <a:p>
            <a:pPr>
              <a:lnSpc>
                <a:spcPct val="80000"/>
              </a:lnSpc>
            </a:pPr>
            <a:endParaRPr lang="pt-BR" sz="2400"/>
          </a:p>
          <a:p>
            <a:pPr>
              <a:lnSpc>
                <a:spcPct val="80000"/>
              </a:lnSpc>
              <a:buFont typeface="Wingdings" charset="2"/>
              <a:buNone/>
            </a:pPr>
            <a:r>
              <a:rPr lang="pt-BR" sz="2000" b="1"/>
              <a:t>	a) LEITURA: LER DA MEMÓRIA</a:t>
            </a:r>
            <a:r>
              <a:rPr lang="pt-BR" sz="2000"/>
              <a:t/>
            </a:r>
            <a:br>
              <a:rPr lang="pt-BR" sz="2000"/>
            </a:br>
            <a:r>
              <a:rPr lang="pt-BR" sz="2000"/>
              <a:t>	</a:t>
            </a:r>
          </a:p>
          <a:p>
            <a:pPr>
              <a:lnSpc>
                <a:spcPct val="80000"/>
              </a:lnSpc>
              <a:buFont typeface="Wingdings" charset="2"/>
              <a:buNone/>
            </a:pPr>
            <a:r>
              <a:rPr lang="pt-BR" sz="2000" b="1"/>
              <a:t>	SENTIDO: da MP para a UCP</a:t>
            </a:r>
          </a:p>
          <a:p>
            <a:pPr>
              <a:lnSpc>
                <a:spcPct val="80000"/>
              </a:lnSpc>
              <a:buFont typeface="Wingdings" charset="2"/>
              <a:buNone/>
            </a:pPr>
            <a:r>
              <a:rPr lang="pt-BR" sz="2000"/>
              <a:t/>
            </a:r>
            <a:br>
              <a:rPr lang="pt-BR" sz="2000"/>
            </a:br>
            <a:r>
              <a:rPr lang="pt-BR" sz="2400" b="1"/>
              <a:t>PASSOS EXECUTADOS PELO HARDWARE</a:t>
            </a:r>
            <a:r>
              <a:rPr lang="pt-BR" sz="2400"/>
              <a:t>:</a:t>
            </a:r>
            <a:br>
              <a:rPr lang="pt-BR" sz="2400"/>
            </a:br>
            <a:r>
              <a:rPr lang="pt-BR" sz="2400"/>
              <a:t>a.1) a UCP armazena no REM o endereço onde a informação requerida está armazenada;</a:t>
            </a:r>
            <a:br>
              <a:rPr lang="pt-BR" sz="2400"/>
            </a:br>
            <a:endParaRPr lang="pt-BR" sz="2400"/>
          </a:p>
          <a:p>
            <a:pPr>
              <a:lnSpc>
                <a:spcPct val="80000"/>
              </a:lnSpc>
              <a:buFont typeface="Wingdings" charset="2"/>
              <a:buNone/>
            </a:pPr>
            <a:r>
              <a:rPr lang="pt-BR" sz="2400"/>
              <a:t>	a.2) a UCP comanda uma leitura;</a:t>
            </a:r>
          </a:p>
          <a:p>
            <a:pPr>
              <a:lnSpc>
                <a:spcPct val="80000"/>
              </a:lnSpc>
              <a:buFont typeface="Wingdings" charset="2"/>
              <a:buNone/>
            </a:pPr>
            <a:r>
              <a:rPr lang="pt-BR" sz="2400"/>
              <a:t/>
            </a:r>
            <a:br>
              <a:rPr lang="pt-BR" sz="2400"/>
            </a:br>
            <a:r>
              <a:rPr lang="pt-BR" sz="2400"/>
              <a:t>a.3) o conteúdo da posição identificada pelo endereço contido no REM é transferido para o RDM e fica disponível para a UCP.</a:t>
            </a:r>
            <a:br>
              <a:rPr lang="pt-BR" sz="2400"/>
            </a:br>
            <a:r>
              <a:rPr lang="pt-BR" sz="2000"/>
              <a:t/>
            </a:r>
            <a:br>
              <a:rPr lang="pt-BR" sz="2000"/>
            </a:br>
            <a:endParaRPr lang="pt-BR" sz="2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5603" name="Rectangle 3"/>
          <p:cNvSpPr>
            <a:spLocks noGrp="1" noChangeArrowheads="1"/>
          </p:cNvSpPr>
          <p:nvPr>
            <p:ph type="body" idx="1"/>
          </p:nvPr>
        </p:nvSpPr>
        <p:spPr>
          <a:xfrm>
            <a:off x="457200" y="1600200"/>
            <a:ext cx="8229600" cy="4924425"/>
          </a:xfrm>
        </p:spPr>
        <p:txBody>
          <a:bodyPr/>
          <a:lstStyle/>
          <a:p>
            <a:pPr>
              <a:lnSpc>
                <a:spcPct val="80000"/>
              </a:lnSpc>
            </a:pPr>
            <a:r>
              <a:rPr lang="pt-BR" sz="2400"/>
              <a:t>Funcionamento</a:t>
            </a:r>
          </a:p>
          <a:p>
            <a:pPr>
              <a:lnSpc>
                <a:spcPct val="80000"/>
              </a:lnSpc>
            </a:pPr>
            <a:endParaRPr lang="pt-BR" sz="2400"/>
          </a:p>
          <a:p>
            <a:pPr>
              <a:lnSpc>
                <a:spcPct val="80000"/>
              </a:lnSpc>
              <a:buFont typeface="Wingdings" charset="2"/>
              <a:buNone/>
            </a:pPr>
            <a:r>
              <a:rPr lang="pt-BR" sz="2000"/>
              <a:t/>
            </a:r>
            <a:br>
              <a:rPr lang="pt-BR" sz="2000"/>
            </a:br>
            <a:r>
              <a:rPr lang="pt-BR" sz="2400" b="1"/>
              <a:t>b) ESCRITA: ESCREVER NA MEMÓRIA </a:t>
            </a:r>
          </a:p>
          <a:p>
            <a:pPr>
              <a:lnSpc>
                <a:spcPct val="80000"/>
              </a:lnSpc>
              <a:buFont typeface="Wingdings" charset="2"/>
              <a:buNone/>
            </a:pPr>
            <a:r>
              <a:rPr lang="pt-BR" sz="2400" b="1"/>
              <a:t/>
            </a:r>
            <a:br>
              <a:rPr lang="pt-BR" sz="2400" b="1"/>
            </a:br>
            <a:r>
              <a:rPr lang="pt-BR" sz="2400"/>
              <a:t>Significa escrever uma informação em uma célula da MP (armazenar uma informação). Esta operação de armazenamento da informação na MP consiste na transferência de um conjunto de bits da UCP para a MP e é </a:t>
            </a:r>
            <a:r>
              <a:rPr lang="pt-BR" sz="2400" b="1"/>
              <a:t>destrutiva </a:t>
            </a:r>
            <a:r>
              <a:rPr lang="pt-BR" sz="2400"/>
              <a:t>(isto significa que qualquer informação que estiver gravada naquela célula será sobregravada).</a:t>
            </a:r>
            <a:r>
              <a:rPr lang="pt-BR" sz="2000"/>
              <a:t/>
            </a:r>
            <a:br>
              <a:rPr lang="pt-BR" sz="2000"/>
            </a:br>
            <a:endParaRPr lang="pt-BR"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28675" name="Rectangle 3"/>
          <p:cNvSpPr>
            <a:spLocks noGrp="1" noChangeArrowheads="1"/>
          </p:cNvSpPr>
          <p:nvPr>
            <p:ph type="body" idx="1"/>
          </p:nvPr>
        </p:nvSpPr>
        <p:spPr>
          <a:xfrm>
            <a:off x="457200" y="1600200"/>
            <a:ext cx="8229600" cy="4924425"/>
          </a:xfrm>
        </p:spPr>
        <p:txBody>
          <a:bodyPr/>
          <a:lstStyle/>
          <a:p>
            <a:pPr>
              <a:lnSpc>
                <a:spcPct val="80000"/>
              </a:lnSpc>
            </a:pPr>
            <a:r>
              <a:rPr lang="pt-BR" sz="2400"/>
              <a:t>Funcionamento</a:t>
            </a:r>
          </a:p>
          <a:p>
            <a:pPr>
              <a:lnSpc>
                <a:spcPct val="80000"/>
              </a:lnSpc>
            </a:pPr>
            <a:endParaRPr lang="pt-BR" sz="2400"/>
          </a:p>
          <a:p>
            <a:pPr>
              <a:lnSpc>
                <a:spcPct val="80000"/>
              </a:lnSpc>
              <a:buFont typeface="Wingdings" charset="2"/>
              <a:buNone/>
            </a:pPr>
            <a:r>
              <a:rPr lang="pt-BR" sz="2000"/>
              <a:t/>
            </a:r>
            <a:br>
              <a:rPr lang="pt-BR" sz="2000"/>
            </a:br>
            <a:r>
              <a:rPr lang="pt-BR" sz="2400" b="1"/>
              <a:t>b) ESCRITA: ESCREVER NA MEMÓRIA </a:t>
            </a:r>
            <a:br>
              <a:rPr lang="pt-BR" sz="2400" b="1"/>
            </a:br>
            <a:r>
              <a:rPr lang="pt-BR" sz="2400"/>
              <a:t/>
            </a:r>
            <a:br>
              <a:rPr lang="pt-BR" sz="2400"/>
            </a:br>
            <a:r>
              <a:rPr lang="pt-BR" sz="2400" b="1"/>
              <a:t>SENTIDO: da UCP para a MP</a:t>
            </a:r>
            <a:br>
              <a:rPr lang="pt-BR" sz="2400" b="1"/>
            </a:br>
            <a:endParaRPr lang="pt-BR" sz="2400" b="1"/>
          </a:p>
          <a:p>
            <a:pPr>
              <a:lnSpc>
                <a:spcPct val="80000"/>
              </a:lnSpc>
              <a:buFont typeface="Wingdings" charset="2"/>
              <a:buNone/>
            </a:pPr>
            <a:r>
              <a:rPr lang="pt-BR" sz="2400" b="1"/>
              <a:t>	PASSOS EXECUTADOS PELO HARDWARE:	</a:t>
            </a:r>
          </a:p>
          <a:p>
            <a:pPr>
              <a:lnSpc>
                <a:spcPct val="80000"/>
              </a:lnSpc>
              <a:buFont typeface="Wingdings" charset="2"/>
              <a:buNone/>
            </a:pPr>
            <a:r>
              <a:rPr lang="pt-BR" sz="2400" b="1"/>
              <a:t/>
            </a:r>
            <a:br>
              <a:rPr lang="pt-BR" sz="2400" b="1"/>
            </a:br>
            <a:r>
              <a:rPr lang="pt-BR" sz="2400"/>
              <a:t>b.1) a UCP armazena no REM o endereço de memória da informação a ser gravada e no RDM a própria informação;</a:t>
            </a:r>
            <a:br>
              <a:rPr lang="pt-BR" sz="2400"/>
            </a:br>
            <a:r>
              <a:rPr lang="pt-BR" sz="2400"/>
              <a:t>b.2) a UCP comanda uma operação de escrita;</a:t>
            </a:r>
            <a:br>
              <a:rPr lang="pt-BR" sz="2400"/>
            </a:br>
            <a:r>
              <a:rPr lang="pt-BR" sz="2400"/>
              <a:t>b.3) a informação armazenada no RDM é transferida para a posição de memória cujo endereço está contido no REM.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E1C59756-32C5-49C5-96A9-0EAA3D7A7B48}" type="slidenum">
              <a:rPr lang="pt-BR"/>
              <a:pPr/>
              <a:t>34</a:t>
            </a:fld>
            <a:endParaRPr lang="pt-BR"/>
          </a:p>
        </p:txBody>
      </p:sp>
      <p:sp>
        <p:nvSpPr>
          <p:cNvPr id="112642" name="Rectangle 2"/>
          <p:cNvSpPr>
            <a:spLocks noGrp="1" noChangeArrowheads="1"/>
          </p:cNvSpPr>
          <p:nvPr>
            <p:ph type="title"/>
          </p:nvPr>
        </p:nvSpPr>
        <p:spPr>
          <a:xfrm>
            <a:off x="457200" y="188913"/>
            <a:ext cx="8229600" cy="201612"/>
          </a:xfrm>
        </p:spPr>
        <p:txBody>
          <a:bodyPr>
            <a:normAutofit fontScale="90000"/>
          </a:bodyPr>
          <a:lstStyle/>
          <a:p>
            <a:r>
              <a:rPr lang="pt-BR" sz="2000" b="1"/>
              <a:t>Classificação das memórias - quanto ao meio de gravação</a:t>
            </a:r>
            <a:r>
              <a:rPr lang="pt-BR" sz="2400" b="1"/>
              <a:t> </a:t>
            </a:r>
          </a:p>
        </p:txBody>
      </p:sp>
      <p:sp>
        <p:nvSpPr>
          <p:cNvPr id="112643" name="Rectangle 3"/>
          <p:cNvSpPr>
            <a:spLocks noGrp="1" noChangeArrowheads="1"/>
          </p:cNvSpPr>
          <p:nvPr>
            <p:ph type="body" idx="1"/>
          </p:nvPr>
        </p:nvSpPr>
        <p:spPr>
          <a:xfrm>
            <a:off x="468313" y="620713"/>
            <a:ext cx="8229600" cy="5903912"/>
          </a:xfrm>
        </p:spPr>
        <p:txBody>
          <a:bodyPr/>
          <a:lstStyle/>
          <a:p>
            <a:pPr>
              <a:lnSpc>
                <a:spcPct val="80000"/>
              </a:lnSpc>
            </a:pPr>
            <a:r>
              <a:rPr lang="pt-BR" sz="2200" b="1" i="1">
                <a:solidFill>
                  <a:srgbClr val="0000FF"/>
                </a:solidFill>
              </a:rPr>
              <a:t>Memórias de semicondutores:</a:t>
            </a:r>
          </a:p>
          <a:p>
            <a:pPr lvl="1" algn="just">
              <a:lnSpc>
                <a:spcPct val="80000"/>
              </a:lnSpc>
              <a:buFontTx/>
              <a:buNone/>
            </a:pPr>
            <a:r>
              <a:rPr lang="pt-BR" sz="2200"/>
              <a:t>	São dispositivos fabricados com circuitos eletrônicos e baseados em semicondutores. São rápidas e relativamente caras, se comparadas com outros tipos. </a:t>
            </a:r>
          </a:p>
          <a:p>
            <a:pPr lvl="1" algn="just">
              <a:lnSpc>
                <a:spcPct val="80000"/>
              </a:lnSpc>
              <a:buFontTx/>
              <a:buNone/>
            </a:pPr>
            <a:endParaRPr lang="pt-BR" sz="2200"/>
          </a:p>
          <a:p>
            <a:pPr algn="just">
              <a:lnSpc>
                <a:spcPct val="80000"/>
              </a:lnSpc>
            </a:pPr>
            <a:r>
              <a:rPr lang="pt-BR" sz="2200" b="1" i="1">
                <a:solidFill>
                  <a:srgbClr val="0000FF"/>
                </a:solidFill>
              </a:rPr>
              <a:t>Memórias de meio magnético:</a:t>
            </a:r>
          </a:p>
          <a:p>
            <a:pPr lvl="1" algn="just">
              <a:lnSpc>
                <a:spcPct val="80000"/>
              </a:lnSpc>
              <a:buFontTx/>
              <a:buNone/>
            </a:pPr>
            <a:r>
              <a:rPr lang="pt-BR" sz="2200"/>
              <a:t>	São dispositivos, como disquetes e disco rígido, fabricados de modo a armazenar informações sob a forma de campos magnéticos. Elas possuem características semelhantes a fita de som , que são memórias não voláteis. Esse tipo de memória é mais barato e permite o armazenamento de grandes quantidades de informação.</a:t>
            </a:r>
          </a:p>
          <a:p>
            <a:pPr lvl="1" algn="just">
              <a:lnSpc>
                <a:spcPct val="80000"/>
              </a:lnSpc>
              <a:buFontTx/>
              <a:buNone/>
            </a:pPr>
            <a:endParaRPr lang="pt-BR" sz="2200"/>
          </a:p>
          <a:p>
            <a:pPr algn="just">
              <a:lnSpc>
                <a:spcPct val="80000"/>
              </a:lnSpc>
            </a:pPr>
            <a:r>
              <a:rPr lang="pt-BR" sz="2200" b="1" i="1">
                <a:solidFill>
                  <a:srgbClr val="0000FF"/>
                </a:solidFill>
              </a:rPr>
              <a:t>Memórias de meio óticos</a:t>
            </a:r>
          </a:p>
          <a:p>
            <a:pPr lvl="1" algn="just">
              <a:lnSpc>
                <a:spcPct val="80000"/>
              </a:lnSpc>
              <a:buFontTx/>
              <a:buNone/>
            </a:pPr>
            <a:r>
              <a:rPr lang="pt-BR" sz="2200"/>
              <a:t>	São dispositivos, do tipo CD-ROM e DVD-ROM, capazes de armazenar, </a:t>
            </a:r>
            <a:r>
              <a:rPr lang="pt-BR" sz="2100"/>
              <a:t>respectivamente, </a:t>
            </a:r>
            <a:r>
              <a:rPr lang="pt-BR" sz="2200"/>
              <a:t>cerca de 750 MBytes, e 4,7GB de informação. É permitida apenas a sua leitura. Tais dispositivos usam feixes de luz para marcar o valor (0 ou 1) de cada dado em sua superfície.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C56D44A8-2059-4AF7-9BAD-EE44FDD81188}" type="slidenum">
              <a:rPr lang="pt-BR"/>
              <a:pPr/>
              <a:t>35</a:t>
            </a:fld>
            <a:endParaRPr lang="pt-BR"/>
          </a:p>
        </p:txBody>
      </p:sp>
      <p:sp>
        <p:nvSpPr>
          <p:cNvPr id="115714" name="Rectangle 2"/>
          <p:cNvSpPr>
            <a:spLocks noGrp="1" noChangeArrowheads="1"/>
          </p:cNvSpPr>
          <p:nvPr>
            <p:ph type="title"/>
          </p:nvPr>
        </p:nvSpPr>
        <p:spPr>
          <a:xfrm>
            <a:off x="457200" y="188913"/>
            <a:ext cx="8229600" cy="490537"/>
          </a:xfrm>
        </p:spPr>
        <p:txBody>
          <a:bodyPr/>
          <a:lstStyle/>
          <a:p>
            <a:r>
              <a:rPr lang="pt-BR" sz="2000" b="1"/>
              <a:t>Classificação das memórias – quanto permanência dos dados</a:t>
            </a:r>
          </a:p>
        </p:txBody>
      </p:sp>
      <p:sp>
        <p:nvSpPr>
          <p:cNvPr id="115715" name="Rectangle 3"/>
          <p:cNvSpPr>
            <a:spLocks noGrp="1" noChangeArrowheads="1"/>
          </p:cNvSpPr>
          <p:nvPr>
            <p:ph type="body" idx="1"/>
          </p:nvPr>
        </p:nvSpPr>
        <p:spPr>
          <a:xfrm>
            <a:off x="468313" y="765175"/>
            <a:ext cx="8229600" cy="5400675"/>
          </a:xfrm>
        </p:spPr>
        <p:txBody>
          <a:bodyPr/>
          <a:lstStyle/>
          <a:p>
            <a:pPr algn="just">
              <a:lnSpc>
                <a:spcPct val="80000"/>
              </a:lnSpc>
            </a:pPr>
            <a:r>
              <a:rPr lang="pt-BR" sz="2000" b="1" i="1" u="sng">
                <a:solidFill>
                  <a:srgbClr val="0000FF"/>
                </a:solidFill>
              </a:rPr>
              <a:t>Memória volátil</a:t>
            </a:r>
            <a:endParaRPr lang="pt-BR" sz="2000" b="1" u="sng">
              <a:solidFill>
                <a:srgbClr val="0000FF"/>
              </a:solidFill>
            </a:endParaRPr>
          </a:p>
          <a:p>
            <a:pPr algn="just">
              <a:lnSpc>
                <a:spcPct val="80000"/>
              </a:lnSpc>
              <a:buFontTx/>
              <a:buNone/>
            </a:pPr>
            <a:r>
              <a:rPr lang="pt-BR" sz="2000"/>
              <a:t>	Qualquer tipo de memória que requer aplicação de uma tensão elétrica para armazenar informação. Se a tensão elétrica for removida, todas as informações armazenadas na memória serão perdidas;</a:t>
            </a:r>
          </a:p>
          <a:p>
            <a:pPr lvl="1" algn="just">
              <a:lnSpc>
                <a:spcPct val="80000"/>
              </a:lnSpc>
            </a:pPr>
            <a:r>
              <a:rPr lang="pt-BR" sz="2000"/>
              <a:t>Nota:  Todas as memórias magnéticas são não-voláteis, isto é podem armazenar informação sem tensão elétrica.</a:t>
            </a:r>
          </a:p>
          <a:p>
            <a:pPr lvl="1" algn="just">
              <a:lnSpc>
                <a:spcPct val="80000"/>
              </a:lnSpc>
            </a:pPr>
            <a:endParaRPr lang="pt-BR" sz="2000"/>
          </a:p>
          <a:p>
            <a:pPr algn="just">
              <a:lnSpc>
                <a:spcPct val="80000"/>
              </a:lnSpc>
            </a:pPr>
            <a:r>
              <a:rPr lang="pt-BR" sz="2000" b="1" i="1" u="sng">
                <a:solidFill>
                  <a:srgbClr val="0000FF"/>
                </a:solidFill>
              </a:rPr>
              <a:t>Memória Estática </a:t>
            </a:r>
            <a:endParaRPr lang="pt-BR" sz="2000" u="sng">
              <a:solidFill>
                <a:srgbClr val="0000FF"/>
              </a:solidFill>
            </a:endParaRPr>
          </a:p>
          <a:p>
            <a:pPr algn="just">
              <a:lnSpc>
                <a:spcPct val="80000"/>
              </a:lnSpc>
              <a:buFontTx/>
              <a:buNone/>
            </a:pPr>
            <a:r>
              <a:rPr lang="pt-BR" sz="2000"/>
              <a:t>	Memória semicondutora nas quais os dados permanecem armazenados enquanto a fonte de alimentação estiver aplicada, sem necessidade de re-escrições periódicas dos dados na memória.</a:t>
            </a:r>
          </a:p>
          <a:p>
            <a:pPr algn="just">
              <a:lnSpc>
                <a:spcPct val="80000"/>
              </a:lnSpc>
              <a:buFontTx/>
              <a:buNone/>
            </a:pPr>
            <a:endParaRPr lang="pt-BR" sz="2000" b="1" i="1"/>
          </a:p>
          <a:p>
            <a:pPr algn="just">
              <a:lnSpc>
                <a:spcPct val="80000"/>
              </a:lnSpc>
            </a:pPr>
            <a:r>
              <a:rPr lang="pt-BR" sz="2000" b="1" i="1" u="sng">
                <a:solidFill>
                  <a:srgbClr val="0000FF"/>
                </a:solidFill>
              </a:rPr>
              <a:t>Memória Dinâmica</a:t>
            </a:r>
            <a:endParaRPr lang="pt-BR" sz="2000" u="sng">
              <a:solidFill>
                <a:srgbClr val="0000FF"/>
              </a:solidFill>
            </a:endParaRPr>
          </a:p>
          <a:p>
            <a:pPr algn="just">
              <a:lnSpc>
                <a:spcPct val="80000"/>
              </a:lnSpc>
              <a:buFontTx/>
              <a:buNone/>
            </a:pPr>
            <a:r>
              <a:rPr lang="pt-BR" sz="2000"/>
              <a:t>	Memória semicondutora nas quais os dados não são mantidos permanentemente armazenados,  mesmo com a fonte de alimentação aplicada, a menos que os dados sejam periodicamente reescritos na memória. Essa operação é chamada “</a:t>
            </a:r>
            <a:r>
              <a:rPr lang="pt-BR" sz="2000" i="1"/>
              <a:t>refresh</a:t>
            </a:r>
            <a:r>
              <a:rPr lang="pt-BR" sz="2000"/>
              <a:t>”.</a:t>
            </a:r>
            <a:endParaRPr lang="pt-BR" sz="2400"/>
          </a:p>
          <a:p>
            <a:pPr algn="just">
              <a:lnSpc>
                <a:spcPct val="80000"/>
              </a:lnSpc>
            </a:pPr>
            <a:endParaRPr lang="pt-BR" sz="20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9B679393-E134-448A-BCEE-56C9B59D1FEC}" type="slidenum">
              <a:rPr lang="pt-BR"/>
              <a:pPr/>
              <a:t>36</a:t>
            </a:fld>
            <a:endParaRPr lang="pt-BR"/>
          </a:p>
        </p:txBody>
      </p:sp>
      <p:sp>
        <p:nvSpPr>
          <p:cNvPr id="114690" name="Rectangle 2"/>
          <p:cNvSpPr>
            <a:spLocks noGrp="1" noChangeArrowheads="1"/>
          </p:cNvSpPr>
          <p:nvPr>
            <p:ph type="title"/>
          </p:nvPr>
        </p:nvSpPr>
        <p:spPr>
          <a:xfrm>
            <a:off x="457200" y="44450"/>
            <a:ext cx="8229600" cy="417513"/>
          </a:xfrm>
        </p:spPr>
        <p:txBody>
          <a:bodyPr/>
          <a:lstStyle/>
          <a:p>
            <a:r>
              <a:rPr lang="pt-BR" sz="2000" b="1">
                <a:solidFill>
                  <a:srgbClr val="006666"/>
                </a:solidFill>
              </a:rPr>
              <a:t>Classificação das memórias - quanto ao uso no PC</a:t>
            </a:r>
          </a:p>
        </p:txBody>
      </p:sp>
      <p:sp>
        <p:nvSpPr>
          <p:cNvPr id="114691" name="Rectangle 3"/>
          <p:cNvSpPr>
            <a:spLocks noGrp="1" noChangeArrowheads="1"/>
          </p:cNvSpPr>
          <p:nvPr>
            <p:ph type="body" idx="1"/>
          </p:nvPr>
        </p:nvSpPr>
        <p:spPr>
          <a:xfrm>
            <a:off x="457200" y="476250"/>
            <a:ext cx="8229600" cy="6237288"/>
          </a:xfrm>
        </p:spPr>
        <p:txBody>
          <a:bodyPr/>
          <a:lstStyle/>
          <a:p>
            <a:pPr algn="just">
              <a:lnSpc>
                <a:spcPct val="80000"/>
              </a:lnSpc>
            </a:pPr>
            <a:r>
              <a:rPr lang="pt-BR" sz="1800" b="1" i="1" u="sng">
                <a:solidFill>
                  <a:srgbClr val="0000FF"/>
                </a:solidFill>
              </a:rPr>
              <a:t>Memória Principal</a:t>
            </a:r>
            <a:endParaRPr lang="pt-BR" sz="1800" u="sng">
              <a:solidFill>
                <a:srgbClr val="0000FF"/>
              </a:solidFill>
            </a:endParaRPr>
          </a:p>
          <a:p>
            <a:pPr algn="just">
              <a:lnSpc>
                <a:spcPct val="80000"/>
              </a:lnSpc>
              <a:buFontTx/>
              <a:buNone/>
            </a:pPr>
            <a:r>
              <a:rPr lang="pt-BR" sz="1800"/>
              <a:t>	Também chamada de memória de trabalho do computador. Ela armazena instruções e dados que a UCP está acessando no momento. Ela é a memória mais rápida no computador e é sempre uma memória semicondutora.</a:t>
            </a:r>
            <a:endParaRPr lang="pt-BR" sz="1800" b="1" i="1"/>
          </a:p>
          <a:p>
            <a:pPr algn="just">
              <a:lnSpc>
                <a:spcPct val="80000"/>
              </a:lnSpc>
            </a:pPr>
            <a:r>
              <a:rPr lang="pt-BR" sz="1800" b="1" i="1" u="sng">
                <a:solidFill>
                  <a:srgbClr val="0000FF"/>
                </a:solidFill>
              </a:rPr>
              <a:t>Memória Auxiliar</a:t>
            </a:r>
            <a:endParaRPr lang="pt-BR" sz="1800" u="sng">
              <a:solidFill>
                <a:srgbClr val="0000FF"/>
              </a:solidFill>
            </a:endParaRPr>
          </a:p>
          <a:p>
            <a:pPr algn="just">
              <a:lnSpc>
                <a:spcPct val="80000"/>
              </a:lnSpc>
              <a:buFontTx/>
              <a:buNone/>
            </a:pPr>
            <a:r>
              <a:rPr lang="pt-BR" sz="1800"/>
              <a:t>	Também chamada de memória de massa porque armazena grande quantidade de informações externas à memória principal. Ela é mais lenta do que a memória principal e é sempre não-volátil. Discos magnéticos e CDs são dispositivos de memória auxiliar comuns.</a:t>
            </a:r>
          </a:p>
          <a:p>
            <a:pPr algn="just">
              <a:lnSpc>
                <a:spcPct val="80000"/>
              </a:lnSpc>
              <a:buFontTx/>
              <a:buNone/>
            </a:pPr>
            <a:endParaRPr lang="pt-BR" sz="1800"/>
          </a:p>
          <a:p>
            <a:pPr algn="just">
              <a:lnSpc>
                <a:spcPct val="80000"/>
              </a:lnSpc>
            </a:pPr>
            <a:r>
              <a:rPr lang="pt-BR" sz="1800" b="1" i="1" u="sng">
                <a:solidFill>
                  <a:srgbClr val="0000FF"/>
                </a:solidFill>
              </a:rPr>
              <a:t>Mémória CACHE</a:t>
            </a:r>
          </a:p>
          <a:p>
            <a:pPr lvl="1" algn="just">
              <a:lnSpc>
                <a:spcPct val="80000"/>
              </a:lnSpc>
            </a:pPr>
            <a:r>
              <a:rPr lang="pt-BR" sz="1800"/>
              <a:t>É um tipo de memória de alta velocidade que fica próxima à CPU e consegue acompanhar a velocidade de trabalho da CPU. </a:t>
            </a:r>
          </a:p>
          <a:p>
            <a:pPr lvl="1" algn="just">
              <a:lnSpc>
                <a:spcPct val="80000"/>
              </a:lnSpc>
            </a:pPr>
            <a:endParaRPr lang="pt-BR" sz="1800"/>
          </a:p>
          <a:p>
            <a:pPr lvl="1" algn="just">
              <a:lnSpc>
                <a:spcPct val="80000"/>
              </a:lnSpc>
            </a:pPr>
            <a:r>
              <a:rPr lang="pt-BR" sz="1800"/>
              <a:t>Usa-se a tecnologia SRAM para a produção de chips de memória cache. Tem-se cache L1, L2 e L3.</a:t>
            </a:r>
          </a:p>
          <a:p>
            <a:pPr lvl="1" algn="just">
              <a:lnSpc>
                <a:spcPct val="80000"/>
              </a:lnSpc>
            </a:pPr>
            <a:endParaRPr lang="pt-BR" sz="1800"/>
          </a:p>
          <a:p>
            <a:pPr lvl="1" algn="just">
              <a:lnSpc>
                <a:spcPct val="80000"/>
              </a:lnSpc>
            </a:pPr>
            <a:r>
              <a:rPr lang="pt-BR" sz="1800"/>
              <a:t>Por ser uma memória cara raramente encontramos quantidades de memória cache maiores que 8 MB.</a:t>
            </a:r>
          </a:p>
          <a:p>
            <a:pPr algn="just">
              <a:lnSpc>
                <a:spcPct val="80000"/>
              </a:lnSpc>
            </a:pPr>
            <a:r>
              <a:rPr lang="pt-BR" sz="1800" b="1">
                <a:solidFill>
                  <a:srgbClr val="0066FF"/>
                </a:solidFill>
              </a:rPr>
              <a:t>Operação da cache</a:t>
            </a:r>
          </a:p>
          <a:p>
            <a:pPr algn="just">
              <a:lnSpc>
                <a:spcPct val="80000"/>
              </a:lnSpc>
              <a:buFontTx/>
              <a:buNone/>
            </a:pPr>
            <a:r>
              <a:rPr lang="pt-BR" sz="1800"/>
              <a:t>	Colocar na memória cache os dados e instruções que são mais comumente utilizados pelo processador. Chamada de regra 80/20, ou seja, 20% dos dados/instruções são usados 80% das vezes no computador.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ço Reservado para Número de Slide 6"/>
          <p:cNvSpPr>
            <a:spLocks noGrp="1"/>
          </p:cNvSpPr>
          <p:nvPr>
            <p:ph type="sldNum" sz="quarter" idx="12"/>
          </p:nvPr>
        </p:nvSpPr>
        <p:spPr/>
        <p:txBody>
          <a:bodyPr/>
          <a:lstStyle/>
          <a:p>
            <a:fld id="{1105AB95-50CF-4DCE-887F-DB551C97D3E9}" type="slidenum">
              <a:rPr lang="pt-BR"/>
              <a:pPr/>
              <a:t>37</a:t>
            </a:fld>
            <a:endParaRPr lang="pt-BR"/>
          </a:p>
        </p:txBody>
      </p:sp>
      <p:sp>
        <p:nvSpPr>
          <p:cNvPr id="129026" name="Rectangle 2"/>
          <p:cNvSpPr>
            <a:spLocks noGrp="1" noChangeArrowheads="1"/>
          </p:cNvSpPr>
          <p:nvPr>
            <p:ph type="title"/>
          </p:nvPr>
        </p:nvSpPr>
        <p:spPr/>
        <p:txBody>
          <a:bodyPr/>
          <a:lstStyle/>
          <a:p>
            <a:r>
              <a:rPr lang="pt-BR">
                <a:solidFill>
                  <a:srgbClr val="006666"/>
                </a:solidFill>
              </a:rPr>
              <a:t>Hierarquia de memórias</a:t>
            </a:r>
          </a:p>
        </p:txBody>
      </p:sp>
      <p:grpSp>
        <p:nvGrpSpPr>
          <p:cNvPr id="2" name="Group 11"/>
          <p:cNvGrpSpPr>
            <a:grpSpLocks/>
          </p:cNvGrpSpPr>
          <p:nvPr/>
        </p:nvGrpSpPr>
        <p:grpSpPr bwMode="auto">
          <a:xfrm>
            <a:off x="323850" y="1700213"/>
            <a:ext cx="5194300" cy="3573462"/>
            <a:chOff x="738" y="1008"/>
            <a:chExt cx="4284" cy="2851"/>
          </a:xfrm>
        </p:grpSpPr>
        <p:pic>
          <p:nvPicPr>
            <p:cNvPr id="129027" name="Picture 3" descr="2-18"/>
            <p:cNvPicPr>
              <a:picLocks noChangeAspect="1" noChangeArrowheads="1"/>
            </p:cNvPicPr>
            <p:nvPr/>
          </p:nvPicPr>
          <p:blipFill>
            <a:blip r:embed="rId2">
              <a:lum contrast="40000"/>
            </a:blip>
            <a:srcRect/>
            <a:stretch>
              <a:fillRect/>
            </a:stretch>
          </p:blipFill>
          <p:spPr bwMode="auto">
            <a:xfrm>
              <a:off x="738" y="1008"/>
              <a:ext cx="4284" cy="2851"/>
            </a:xfrm>
            <a:prstGeom prst="rect">
              <a:avLst/>
            </a:prstGeom>
            <a:noFill/>
            <a:ln>
              <a:noFill/>
            </a:ln>
            <a:effectLst/>
          </p:spPr>
        </p:pic>
        <p:sp>
          <p:nvSpPr>
            <p:cNvPr id="129028" name="Rectangle 4"/>
            <p:cNvSpPr>
              <a:spLocks noChangeArrowheads="1"/>
            </p:cNvSpPr>
            <p:nvPr/>
          </p:nvSpPr>
          <p:spPr bwMode="auto">
            <a:xfrm>
              <a:off x="2064" y="2296"/>
              <a:ext cx="1451" cy="318"/>
            </a:xfrm>
            <a:prstGeom prst="rect">
              <a:avLst/>
            </a:prstGeom>
            <a:solidFill>
              <a:schemeClr val="bg1"/>
            </a:solidFill>
            <a:ln w="9525">
              <a:noFill/>
              <a:miter lim="800000"/>
              <a:headEnd/>
              <a:tailEnd/>
            </a:ln>
            <a:effectLst/>
          </p:spPr>
          <p:txBody>
            <a:bodyPr wrap="none" anchor="ctr"/>
            <a:lstStyle/>
            <a:p>
              <a:pPr algn="ctr"/>
              <a:r>
                <a:rPr lang="pt-BR" b="1">
                  <a:effectLst>
                    <a:outerShdw blurRad="38100" dist="38100" dir="2700000" algn="tl">
                      <a:srgbClr val="C0C0C0"/>
                    </a:outerShdw>
                  </a:effectLst>
                </a:rPr>
                <a:t>Memória Principal</a:t>
              </a:r>
            </a:p>
          </p:txBody>
        </p:sp>
        <p:sp>
          <p:nvSpPr>
            <p:cNvPr id="129029" name="Rectangle 5"/>
            <p:cNvSpPr>
              <a:spLocks noChangeArrowheads="1"/>
            </p:cNvSpPr>
            <p:nvPr/>
          </p:nvSpPr>
          <p:spPr bwMode="auto">
            <a:xfrm>
              <a:off x="1837" y="2840"/>
              <a:ext cx="1950" cy="318"/>
            </a:xfrm>
            <a:prstGeom prst="rect">
              <a:avLst/>
            </a:prstGeom>
            <a:solidFill>
              <a:schemeClr val="bg1"/>
            </a:solidFill>
            <a:ln w="9525">
              <a:noFill/>
              <a:miter lim="800000"/>
              <a:headEnd/>
              <a:tailEnd/>
            </a:ln>
            <a:effectLst/>
          </p:spPr>
          <p:txBody>
            <a:bodyPr wrap="none" anchor="ctr"/>
            <a:lstStyle/>
            <a:p>
              <a:pPr algn="ctr"/>
              <a:r>
                <a:rPr lang="pt-BR" b="1">
                  <a:effectLst>
                    <a:outerShdw blurRad="38100" dist="38100" dir="2700000" algn="tl">
                      <a:srgbClr val="C0C0C0"/>
                    </a:outerShdw>
                  </a:effectLst>
                </a:rPr>
                <a:t>Memória Auxiliar - HD</a:t>
              </a:r>
            </a:p>
          </p:txBody>
        </p:sp>
        <p:sp>
          <p:nvSpPr>
            <p:cNvPr id="129030" name="Rectangle 6"/>
            <p:cNvSpPr>
              <a:spLocks noChangeArrowheads="1"/>
            </p:cNvSpPr>
            <p:nvPr/>
          </p:nvSpPr>
          <p:spPr bwMode="auto">
            <a:xfrm>
              <a:off x="1202" y="3430"/>
              <a:ext cx="1451" cy="318"/>
            </a:xfrm>
            <a:prstGeom prst="rect">
              <a:avLst/>
            </a:prstGeom>
            <a:solidFill>
              <a:schemeClr val="bg1"/>
            </a:solidFill>
            <a:ln w="9525">
              <a:noFill/>
              <a:miter lim="800000"/>
              <a:headEnd/>
              <a:tailEnd/>
            </a:ln>
            <a:effectLst/>
          </p:spPr>
          <p:txBody>
            <a:bodyPr wrap="none" anchor="ctr"/>
            <a:lstStyle/>
            <a:p>
              <a:pPr algn="ctr"/>
              <a:r>
                <a:rPr lang="pt-BR" b="1">
                  <a:effectLst>
                    <a:outerShdw blurRad="38100" dist="38100" dir="2700000" algn="tl">
                      <a:srgbClr val="C0C0C0"/>
                    </a:outerShdw>
                  </a:effectLst>
                </a:rPr>
                <a:t>Fita magnética</a:t>
              </a:r>
            </a:p>
          </p:txBody>
        </p:sp>
        <p:sp>
          <p:nvSpPr>
            <p:cNvPr id="129031" name="Rectangle 7"/>
            <p:cNvSpPr>
              <a:spLocks noChangeArrowheads="1"/>
            </p:cNvSpPr>
            <p:nvPr/>
          </p:nvSpPr>
          <p:spPr bwMode="auto">
            <a:xfrm>
              <a:off x="3016" y="3430"/>
              <a:ext cx="1451" cy="318"/>
            </a:xfrm>
            <a:prstGeom prst="rect">
              <a:avLst/>
            </a:prstGeom>
            <a:solidFill>
              <a:schemeClr val="bg1"/>
            </a:solidFill>
            <a:ln w="9525">
              <a:noFill/>
              <a:miter lim="800000"/>
              <a:headEnd/>
              <a:tailEnd/>
            </a:ln>
            <a:effectLst/>
          </p:spPr>
          <p:txBody>
            <a:bodyPr wrap="none" anchor="ctr"/>
            <a:lstStyle/>
            <a:p>
              <a:pPr algn="ctr"/>
              <a:r>
                <a:rPr lang="pt-BR" b="1">
                  <a:effectLst>
                    <a:outerShdw blurRad="38100" dist="38100" dir="2700000" algn="tl">
                      <a:srgbClr val="C0C0C0"/>
                    </a:outerShdw>
                  </a:effectLst>
                </a:rPr>
                <a:t>Memória ótica</a:t>
              </a:r>
            </a:p>
          </p:txBody>
        </p:sp>
        <p:sp>
          <p:nvSpPr>
            <p:cNvPr id="129032" name="Rectangle 8"/>
            <p:cNvSpPr>
              <a:spLocks noChangeArrowheads="1"/>
            </p:cNvSpPr>
            <p:nvPr/>
          </p:nvSpPr>
          <p:spPr bwMode="auto">
            <a:xfrm>
              <a:off x="2472" y="1752"/>
              <a:ext cx="680" cy="272"/>
            </a:xfrm>
            <a:prstGeom prst="rect">
              <a:avLst/>
            </a:prstGeom>
            <a:solidFill>
              <a:schemeClr val="bg1"/>
            </a:solidFill>
            <a:ln w="9525">
              <a:noFill/>
              <a:miter lim="800000"/>
              <a:headEnd/>
              <a:tailEnd/>
            </a:ln>
            <a:effectLst/>
          </p:spPr>
          <p:txBody>
            <a:bodyPr wrap="none" anchor="ctr"/>
            <a:lstStyle/>
            <a:p>
              <a:pPr algn="ctr"/>
              <a:r>
                <a:rPr lang="pt-BR" b="1">
                  <a:effectLst>
                    <a:outerShdw blurRad="38100" dist="38100" dir="2700000" algn="tl">
                      <a:srgbClr val="C0C0C0"/>
                    </a:outerShdw>
                  </a:effectLst>
                </a:rPr>
                <a:t>Cache</a:t>
              </a:r>
            </a:p>
          </p:txBody>
        </p:sp>
      </p:grpSp>
      <p:graphicFrame>
        <p:nvGraphicFramePr>
          <p:cNvPr id="129055" name="Group 31"/>
          <p:cNvGraphicFramePr>
            <a:graphicFrameLocks noGrp="1"/>
          </p:cNvGraphicFramePr>
          <p:nvPr>
            <p:ph sz="half" idx="2"/>
          </p:nvPr>
        </p:nvGraphicFramePr>
        <p:xfrm>
          <a:off x="4864100" y="1844675"/>
          <a:ext cx="3956050" cy="1757364"/>
        </p:xfrm>
        <a:graphic>
          <a:graphicData uri="http://schemas.openxmlformats.org/drawingml/2006/table">
            <a:tbl>
              <a:tblPr/>
              <a:tblGrid>
                <a:gridCol w="1978025"/>
                <a:gridCol w="1978025"/>
              </a:tblGrid>
              <a:tr h="439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6666"/>
                          </a:solidFill>
                          <a:effectLst/>
                          <a:latin typeface="Arial" charset="0"/>
                        </a:rPr>
                        <a:t>Tipo de memória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6666"/>
                          </a:solidFill>
                          <a:effectLst/>
                          <a:latin typeface="Arial" charset="0"/>
                        </a:rPr>
                        <a:t>Tempo de acesso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4397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SRAM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0,5 a 5ns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DRAM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10 a 15ns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HD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600" b="1" i="0" u="none" strike="noStrike" cap="none" normalizeH="0" baseline="0" smtClean="0">
                          <a:ln>
                            <a:noFill/>
                          </a:ln>
                          <a:solidFill>
                            <a:srgbClr val="0000FF"/>
                          </a:solidFill>
                          <a:effectLst/>
                          <a:latin typeface="Arial" charset="0"/>
                        </a:rPr>
                        <a:t>5ms a 20ms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E8E0E4D6-6BB9-4C84-AC06-349A6E074120}" type="slidenum">
              <a:rPr lang="pt-BR"/>
              <a:pPr/>
              <a:t>38</a:t>
            </a:fld>
            <a:endParaRPr lang="pt-BR"/>
          </a:p>
        </p:txBody>
      </p:sp>
      <p:sp>
        <p:nvSpPr>
          <p:cNvPr id="151554" name="Rectangle 2"/>
          <p:cNvSpPr>
            <a:spLocks noGrp="1" noChangeArrowheads="1"/>
          </p:cNvSpPr>
          <p:nvPr>
            <p:ph type="title"/>
          </p:nvPr>
        </p:nvSpPr>
        <p:spPr>
          <a:xfrm>
            <a:off x="457200" y="130175"/>
            <a:ext cx="8229600" cy="490538"/>
          </a:xfrm>
        </p:spPr>
        <p:txBody>
          <a:bodyPr/>
          <a:lstStyle/>
          <a:p>
            <a:r>
              <a:rPr lang="pt-BR" sz="2200" b="1">
                <a:solidFill>
                  <a:srgbClr val="006666"/>
                </a:solidFill>
              </a:rPr>
              <a:t>Tempo de acesso de uma RAM - Ciclo de leitura (“Read”)</a:t>
            </a:r>
          </a:p>
        </p:txBody>
      </p:sp>
      <p:pic>
        <p:nvPicPr>
          <p:cNvPr id="151555" name="Picture 3" descr="11-22"/>
          <p:cNvPicPr>
            <a:picLocks noChangeAspect="1" noChangeArrowheads="1"/>
          </p:cNvPicPr>
          <p:nvPr>
            <p:ph idx="1"/>
          </p:nvPr>
        </p:nvPicPr>
        <p:blipFill>
          <a:blip r:embed="rId2"/>
          <a:srcRect t="-923" b="58112"/>
          <a:stretch>
            <a:fillRect/>
          </a:stretch>
        </p:blipFill>
        <p:spPr>
          <a:xfrm>
            <a:off x="177800" y="981075"/>
            <a:ext cx="8642350" cy="5222875"/>
          </a:xfrm>
          <a:noFill/>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Número de Slide 5"/>
          <p:cNvSpPr>
            <a:spLocks noGrp="1"/>
          </p:cNvSpPr>
          <p:nvPr>
            <p:ph type="sldNum" sz="quarter" idx="12"/>
          </p:nvPr>
        </p:nvSpPr>
        <p:spPr/>
        <p:txBody>
          <a:bodyPr/>
          <a:lstStyle/>
          <a:p>
            <a:fld id="{6DCC8DD3-D08C-43CA-B3C8-492D2F985496}" type="slidenum">
              <a:rPr lang="pt-BR"/>
              <a:pPr/>
              <a:t>39</a:t>
            </a:fld>
            <a:endParaRPr lang="pt-BR"/>
          </a:p>
        </p:txBody>
      </p:sp>
      <p:sp>
        <p:nvSpPr>
          <p:cNvPr id="152578" name="Rectangle 2"/>
          <p:cNvSpPr>
            <a:spLocks noGrp="1" noChangeArrowheads="1"/>
          </p:cNvSpPr>
          <p:nvPr>
            <p:ph type="title"/>
          </p:nvPr>
        </p:nvSpPr>
        <p:spPr>
          <a:xfrm>
            <a:off x="468313" y="0"/>
            <a:ext cx="8229600" cy="850900"/>
          </a:xfrm>
        </p:spPr>
        <p:txBody>
          <a:bodyPr/>
          <a:lstStyle/>
          <a:p>
            <a:r>
              <a:rPr lang="pt-BR" sz="2200" b="1">
                <a:solidFill>
                  <a:srgbClr val="006666"/>
                </a:solidFill>
              </a:rPr>
              <a:t>Tempo de acesso de uma RAM - Ciclo de escrita (“Write”)</a:t>
            </a:r>
          </a:p>
        </p:txBody>
      </p:sp>
      <p:grpSp>
        <p:nvGrpSpPr>
          <p:cNvPr id="2" name="Group 3"/>
          <p:cNvGrpSpPr>
            <a:grpSpLocks/>
          </p:cNvGrpSpPr>
          <p:nvPr/>
        </p:nvGrpSpPr>
        <p:grpSpPr bwMode="auto">
          <a:xfrm>
            <a:off x="539750" y="1052513"/>
            <a:ext cx="7488238" cy="5434012"/>
            <a:chOff x="567" y="663"/>
            <a:chExt cx="4717" cy="3423"/>
          </a:xfrm>
        </p:grpSpPr>
        <p:pic>
          <p:nvPicPr>
            <p:cNvPr id="152580" name="Picture 4" descr="11-22"/>
            <p:cNvPicPr>
              <a:picLocks noChangeAspect="1" noChangeArrowheads="1"/>
            </p:cNvPicPr>
            <p:nvPr/>
          </p:nvPicPr>
          <p:blipFill>
            <a:blip r:embed="rId2"/>
            <a:srcRect l="-1984" t="45177" b="2405"/>
            <a:stretch>
              <a:fillRect/>
            </a:stretch>
          </p:blipFill>
          <p:spPr bwMode="auto">
            <a:xfrm>
              <a:off x="567" y="663"/>
              <a:ext cx="4717" cy="3423"/>
            </a:xfrm>
            <a:prstGeom prst="rect">
              <a:avLst/>
            </a:prstGeom>
            <a:noFill/>
            <a:ln>
              <a:noFill/>
            </a:ln>
            <a:effectLst/>
          </p:spPr>
        </p:pic>
        <p:sp>
          <p:nvSpPr>
            <p:cNvPr id="152581" name="Rectangle 5"/>
            <p:cNvSpPr>
              <a:spLocks noChangeArrowheads="1"/>
            </p:cNvSpPr>
            <p:nvPr/>
          </p:nvSpPr>
          <p:spPr bwMode="auto">
            <a:xfrm>
              <a:off x="2290" y="3475"/>
              <a:ext cx="409" cy="182"/>
            </a:xfrm>
            <a:prstGeom prst="rect">
              <a:avLst/>
            </a:prstGeom>
            <a:noFill/>
            <a:ln w="9525">
              <a:solidFill>
                <a:schemeClr val="tx1"/>
              </a:solidFill>
              <a:miter lim="800000"/>
              <a:headEnd/>
              <a:tailEnd/>
            </a:ln>
            <a:effectLst/>
          </p:spPr>
          <p:txBody>
            <a:bodyPr wrap="none" anchor="ctr"/>
            <a:lstStyle/>
            <a:p>
              <a:pPr algn="ctr"/>
              <a:r>
                <a:rPr lang="pt-BR">
                  <a:solidFill>
                    <a:schemeClr val="bg2"/>
                  </a:solidFill>
                  <a:latin typeface="Garamond" pitchFamily="18" charset="0"/>
                </a:rPr>
                <a:t>t</a:t>
              </a:r>
              <a:r>
                <a:rPr lang="pt-BR" baseline="-25000">
                  <a:solidFill>
                    <a:schemeClr val="bg2"/>
                  </a:solidFill>
                  <a:latin typeface="Garamond" pitchFamily="18" charset="0"/>
                </a:rPr>
                <a:t>ACC</a:t>
              </a:r>
            </a:p>
          </p:txBody>
        </p:sp>
        <p:sp>
          <p:nvSpPr>
            <p:cNvPr id="152582" name="Line 6"/>
            <p:cNvSpPr>
              <a:spLocks noChangeShapeType="1"/>
            </p:cNvSpPr>
            <p:nvPr/>
          </p:nvSpPr>
          <p:spPr bwMode="auto">
            <a:xfrm>
              <a:off x="2699" y="3612"/>
              <a:ext cx="453" cy="0"/>
            </a:xfrm>
            <a:prstGeom prst="line">
              <a:avLst/>
            </a:prstGeom>
            <a:noFill/>
            <a:ln w="9525">
              <a:solidFill>
                <a:schemeClr val="bg2"/>
              </a:solidFill>
              <a:round/>
              <a:headEnd/>
              <a:tailEnd type="triangle" w="med" len="med"/>
            </a:ln>
            <a:effectLst/>
          </p:spPr>
          <p:txBody>
            <a:bodyPr/>
            <a:lstStyle/>
            <a:p>
              <a:endParaRPr lang="pt-BR"/>
            </a:p>
          </p:txBody>
        </p:sp>
        <p:sp>
          <p:nvSpPr>
            <p:cNvPr id="152583" name="Line 7"/>
            <p:cNvSpPr>
              <a:spLocks noChangeShapeType="1"/>
            </p:cNvSpPr>
            <p:nvPr/>
          </p:nvSpPr>
          <p:spPr bwMode="auto">
            <a:xfrm flipH="1">
              <a:off x="1882" y="3612"/>
              <a:ext cx="454" cy="0"/>
            </a:xfrm>
            <a:prstGeom prst="line">
              <a:avLst/>
            </a:prstGeom>
            <a:noFill/>
            <a:ln w="9525">
              <a:solidFill>
                <a:schemeClr val="bg2"/>
              </a:solidFill>
              <a:round/>
              <a:headEnd/>
              <a:tailEnd type="triangle" w="med" len="med"/>
            </a:ln>
            <a:effectLst/>
          </p:spPr>
          <p:txBody>
            <a:bodyPr/>
            <a:lstStyle/>
            <a:p>
              <a:endParaRPr lang="pt-B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8195" name="Rectangle 3"/>
          <p:cNvSpPr>
            <a:spLocks noGrp="1" noChangeArrowheads="1"/>
          </p:cNvSpPr>
          <p:nvPr>
            <p:ph type="body" idx="1"/>
          </p:nvPr>
        </p:nvSpPr>
        <p:spPr>
          <a:xfrm>
            <a:off x="457200" y="1600200"/>
            <a:ext cx="8229600" cy="4924425"/>
          </a:xfrm>
        </p:spPr>
        <p:txBody>
          <a:bodyPr/>
          <a:lstStyle/>
          <a:p>
            <a:pPr marL="176213" indent="33338">
              <a:lnSpc>
                <a:spcPct val="80000"/>
              </a:lnSpc>
            </a:pPr>
            <a:r>
              <a:rPr lang="pt-BR" sz="2400"/>
              <a:t>Barramentos</a:t>
            </a:r>
          </a:p>
          <a:p>
            <a:pPr marL="176213" indent="33338">
              <a:lnSpc>
                <a:spcPct val="80000"/>
              </a:lnSpc>
            </a:pPr>
            <a:endParaRPr lang="pt-BR" sz="2400"/>
          </a:p>
          <a:p>
            <a:pPr marL="176213" indent="33338" algn="just">
              <a:lnSpc>
                <a:spcPct val="80000"/>
              </a:lnSpc>
              <a:buFont typeface="Wingdings" charset="2"/>
              <a:buNone/>
            </a:pPr>
            <a:r>
              <a:rPr lang="pt-BR" sz="2400"/>
              <a:t>	por exemplo: </a:t>
            </a:r>
          </a:p>
          <a:p>
            <a:pPr marL="176213" indent="33338" algn="just">
              <a:lnSpc>
                <a:spcPct val="80000"/>
              </a:lnSpc>
              <a:buFont typeface="Wingdings" charset="2"/>
              <a:buNone/>
            </a:pPr>
            <a:endParaRPr lang="pt-BR" sz="2400"/>
          </a:p>
          <a:p>
            <a:pPr marL="176213" indent="33338" algn="just">
              <a:lnSpc>
                <a:spcPct val="80000"/>
              </a:lnSpc>
              <a:buFont typeface="Wingdings" charset="2"/>
              <a:buNone/>
            </a:pPr>
            <a:r>
              <a:rPr lang="pt-BR" sz="2400"/>
              <a:t>	Enviar o bit 01001010 - da UCP para a Memória 	Principal, </a:t>
            </a:r>
          </a:p>
          <a:p>
            <a:pPr marL="176213" indent="33338" algn="just">
              <a:lnSpc>
                <a:spcPct val="80000"/>
              </a:lnSpc>
              <a:buFont typeface="Wingdings" charset="2"/>
              <a:buNone/>
            </a:pPr>
            <a:endParaRPr lang="pt-BR" sz="2400"/>
          </a:p>
          <a:p>
            <a:pPr marL="176213" indent="33338" algn="just">
              <a:lnSpc>
                <a:spcPct val="80000"/>
              </a:lnSpc>
              <a:buFont typeface="Wingdings" charset="2"/>
              <a:buNone/>
            </a:pPr>
            <a:r>
              <a:rPr lang="pt-BR" sz="2400"/>
              <a:t>Passos:</a:t>
            </a:r>
          </a:p>
          <a:p>
            <a:pPr marL="176213" indent="33338" algn="just">
              <a:lnSpc>
                <a:spcPct val="80000"/>
              </a:lnSpc>
            </a:pPr>
            <a:r>
              <a:rPr lang="pt-BR" sz="2400"/>
              <a:t>Os circuitos de controle se encarregará de colocar sinais de tensão "</a:t>
            </a:r>
            <a:r>
              <a:rPr lang="pt-BR" sz="2400" i="1"/>
              <a:t>high</a:t>
            </a:r>
            <a:r>
              <a:rPr lang="pt-BR" sz="2400"/>
              <a:t>" nas 2ª, 4ª e 7ª linhas do barramento</a:t>
            </a:r>
          </a:p>
          <a:p>
            <a:pPr marL="176213" indent="33338" algn="just">
              <a:lnSpc>
                <a:spcPct val="80000"/>
              </a:lnSpc>
            </a:pPr>
            <a:r>
              <a:rPr lang="pt-BR" sz="2400"/>
              <a:t>Informar à memória para ler o dado no barramento. </a:t>
            </a:r>
          </a:p>
          <a:p>
            <a:pPr marL="176213" indent="33338" algn="just">
              <a:lnSpc>
                <a:spcPct val="80000"/>
              </a:lnSpc>
              <a:buFont typeface="Wingdings" charset="2"/>
              <a:buNone/>
            </a:pPr>
            <a:endParaRPr lang="pt-BR" sz="2400"/>
          </a:p>
          <a:p>
            <a:pPr marL="176213" indent="33338" algn="just">
              <a:lnSpc>
                <a:spcPct val="80000"/>
              </a:lnSpc>
              <a:buFont typeface="Wingdings" charset="2"/>
              <a:buNone/>
            </a:pPr>
            <a:r>
              <a:rPr lang="pt-BR" sz="240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53F4C9AC-35D1-4308-A283-80B9ECA25BD3}" type="slidenum">
              <a:rPr lang="pt-BR"/>
              <a:pPr/>
              <a:t>40</a:t>
            </a:fld>
            <a:endParaRPr lang="pt-BR"/>
          </a:p>
        </p:txBody>
      </p:sp>
      <p:sp>
        <p:nvSpPr>
          <p:cNvPr id="116738" name="Rectangle 2"/>
          <p:cNvSpPr>
            <a:spLocks noGrp="1" noChangeArrowheads="1"/>
          </p:cNvSpPr>
          <p:nvPr>
            <p:ph type="title"/>
          </p:nvPr>
        </p:nvSpPr>
        <p:spPr>
          <a:xfrm>
            <a:off x="457200" y="188913"/>
            <a:ext cx="8229600" cy="490537"/>
          </a:xfrm>
        </p:spPr>
        <p:txBody>
          <a:bodyPr/>
          <a:lstStyle/>
          <a:p>
            <a:r>
              <a:rPr lang="pt-BR" sz="2000" b="1" i="1">
                <a:solidFill>
                  <a:srgbClr val="006666"/>
                </a:solidFill>
              </a:rPr>
              <a:t>Classificação das memórias – quanto a gravação de dados</a:t>
            </a:r>
          </a:p>
        </p:txBody>
      </p:sp>
      <p:sp>
        <p:nvSpPr>
          <p:cNvPr id="116739" name="Rectangle 3"/>
          <p:cNvSpPr>
            <a:spLocks noGrp="1" noChangeArrowheads="1"/>
          </p:cNvSpPr>
          <p:nvPr>
            <p:ph type="body" idx="1"/>
          </p:nvPr>
        </p:nvSpPr>
        <p:spPr>
          <a:xfrm>
            <a:off x="457200" y="836613"/>
            <a:ext cx="8229600" cy="5472112"/>
          </a:xfrm>
        </p:spPr>
        <p:txBody>
          <a:bodyPr/>
          <a:lstStyle/>
          <a:p>
            <a:pPr algn="just">
              <a:lnSpc>
                <a:spcPct val="90000"/>
              </a:lnSpc>
            </a:pPr>
            <a:r>
              <a:rPr lang="pt-BR" sz="2000" b="1" i="1">
                <a:solidFill>
                  <a:srgbClr val="0000FF"/>
                </a:solidFill>
              </a:rPr>
              <a:t>Memória Apenas de Leitura </a:t>
            </a:r>
            <a:r>
              <a:rPr lang="pt-BR" sz="2000" b="1" i="1"/>
              <a:t>(Read-Only Memory-ROM)</a:t>
            </a:r>
          </a:p>
          <a:p>
            <a:pPr algn="just">
              <a:lnSpc>
                <a:spcPct val="90000"/>
              </a:lnSpc>
              <a:buFontTx/>
              <a:buNone/>
            </a:pPr>
            <a:r>
              <a:rPr lang="pt-BR" sz="2000"/>
              <a:t>	Tecnicamente uma ROM só pode ser escrita (programada) em apenas um ciclo e essa operação é normalmente realizada na fábrica. Depois disso as informações armazenadas só podem ser lidas.</a:t>
            </a:r>
            <a:endParaRPr lang="pt-BR" sz="2000" i="1"/>
          </a:p>
          <a:p>
            <a:pPr lvl="1" algn="just">
              <a:lnSpc>
                <a:spcPct val="90000"/>
              </a:lnSpc>
            </a:pPr>
            <a:r>
              <a:rPr lang="pt-BR" sz="2000" i="1"/>
              <a:t>Nota: Todas as ROM´s são não-voláteis.</a:t>
            </a:r>
          </a:p>
          <a:p>
            <a:pPr lvl="1" algn="just">
              <a:lnSpc>
                <a:spcPct val="90000"/>
              </a:lnSpc>
            </a:pPr>
            <a:r>
              <a:rPr lang="pt-BR" sz="2000"/>
              <a:t> A segurança de uma memória ROM é bastante grande, já que ela não pode ser facilmente modificada.</a:t>
            </a:r>
          </a:p>
          <a:p>
            <a:pPr lvl="1" algn="just">
              <a:lnSpc>
                <a:spcPct val="90000"/>
              </a:lnSpc>
            </a:pPr>
            <a:r>
              <a:rPr lang="pt-BR" sz="2000"/>
              <a:t>Uma das funções mais comuns desempenhadas pelas memórias ROM no PC é o armazenamento do BIOS/SETUP. </a:t>
            </a:r>
          </a:p>
          <a:p>
            <a:pPr lvl="1" algn="just">
              <a:lnSpc>
                <a:spcPct val="90000"/>
              </a:lnSpc>
              <a:buFontTx/>
              <a:buNone/>
            </a:pPr>
            <a:endParaRPr lang="pt-BR" sz="2000" b="1"/>
          </a:p>
          <a:p>
            <a:pPr algn="just">
              <a:lnSpc>
                <a:spcPct val="90000"/>
              </a:lnSpc>
            </a:pPr>
            <a:r>
              <a:rPr lang="pt-BR" sz="2000" b="1" i="1">
                <a:solidFill>
                  <a:srgbClr val="0000FF"/>
                </a:solidFill>
              </a:rPr>
              <a:t>MROM ( Mask ROM )</a:t>
            </a:r>
          </a:p>
          <a:p>
            <a:pPr lvl="1" algn="just">
              <a:lnSpc>
                <a:spcPct val="90000"/>
              </a:lnSpc>
            </a:pPr>
            <a:r>
              <a:rPr lang="pt-BR" sz="2000"/>
              <a:t>O primeiro e original tipo é chamado de ROM pura, e é conhecida também, tecnicamente, como programada por máscara, devido ao processo de fabricação e escrita dos bits na memória. Nessa ROM o conjunto de bits é inserido no interior dos elementos da pastilha durante o processo de fabricação, cada bit é criado na célula apropriada.</a:t>
            </a:r>
            <a:endParaRPr lang="pt-BR" sz="18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D297E223-FCD8-4AF0-90C1-6DE471E1476F}" type="slidenum">
              <a:rPr lang="pt-BR"/>
              <a:pPr/>
              <a:t>41</a:t>
            </a:fld>
            <a:endParaRPr lang="pt-BR"/>
          </a:p>
        </p:txBody>
      </p:sp>
      <p:sp>
        <p:nvSpPr>
          <p:cNvPr id="125954" name="Rectangle 2"/>
          <p:cNvSpPr>
            <a:spLocks noGrp="1" noChangeArrowheads="1"/>
          </p:cNvSpPr>
          <p:nvPr>
            <p:ph type="title"/>
          </p:nvPr>
        </p:nvSpPr>
        <p:spPr>
          <a:xfrm>
            <a:off x="457200" y="274638"/>
            <a:ext cx="8229600" cy="417512"/>
          </a:xfrm>
        </p:spPr>
        <p:txBody>
          <a:bodyPr/>
          <a:lstStyle/>
          <a:p>
            <a:r>
              <a:rPr lang="pt-BR" sz="2000" b="1" i="1">
                <a:solidFill>
                  <a:srgbClr val="006666"/>
                </a:solidFill>
              </a:rPr>
              <a:t>Classificação das memórias – quanto a gravação de dados</a:t>
            </a:r>
          </a:p>
        </p:txBody>
      </p:sp>
      <p:sp>
        <p:nvSpPr>
          <p:cNvPr id="125955" name="Rectangle 3"/>
          <p:cNvSpPr>
            <a:spLocks noGrp="1" noChangeArrowheads="1"/>
          </p:cNvSpPr>
          <p:nvPr>
            <p:ph type="body" idx="1"/>
          </p:nvPr>
        </p:nvSpPr>
        <p:spPr>
          <a:xfrm>
            <a:off x="457200" y="836613"/>
            <a:ext cx="8229600" cy="5289550"/>
          </a:xfrm>
        </p:spPr>
        <p:txBody>
          <a:bodyPr/>
          <a:lstStyle/>
          <a:p>
            <a:pPr>
              <a:lnSpc>
                <a:spcPct val="90000"/>
              </a:lnSpc>
            </a:pPr>
            <a:r>
              <a:rPr lang="pt-BR" sz="2000" b="1" i="1">
                <a:solidFill>
                  <a:srgbClr val="0000FF"/>
                </a:solidFill>
              </a:rPr>
              <a:t>Memórias PROM </a:t>
            </a:r>
            <a:r>
              <a:rPr lang="pt-BR" sz="2000" b="1" i="1"/>
              <a:t>(Programmable ROM)</a:t>
            </a:r>
          </a:p>
          <a:p>
            <a:pPr algn="just">
              <a:lnSpc>
                <a:spcPct val="90000"/>
              </a:lnSpc>
              <a:buFontTx/>
              <a:buNone/>
            </a:pPr>
            <a:r>
              <a:rPr lang="pt-BR" sz="2000"/>
              <a:t>	Permitem o armazenamento de dados pelo próprio usuário, porém feito de modo definitivo. Após esta programação, a memória PROM transforma-se em uma ROM.</a:t>
            </a:r>
          </a:p>
          <a:p>
            <a:pPr algn="just">
              <a:lnSpc>
                <a:spcPct val="90000"/>
              </a:lnSpc>
              <a:buFontTx/>
              <a:buNone/>
            </a:pPr>
            <a:r>
              <a:rPr lang="pt-BR" sz="2000"/>
              <a:t>	 O princípio básico da programação de dados em uma PROM é o de destruir, através de nível de tensão conveniente especificado pelo fabricante, as pequenas ligações semicondutoras existentes internamente nas localidades onde se quer armazenas a palavra de dados.</a:t>
            </a:r>
          </a:p>
          <a:p>
            <a:pPr algn="just">
              <a:lnSpc>
                <a:spcPct val="90000"/>
              </a:lnSpc>
              <a:buFontTx/>
              <a:buNone/>
            </a:pPr>
            <a:endParaRPr lang="pt-BR" sz="2000"/>
          </a:p>
          <a:p>
            <a:pPr algn="just">
              <a:lnSpc>
                <a:spcPct val="90000"/>
              </a:lnSpc>
            </a:pPr>
            <a:r>
              <a:rPr lang="en-US" sz="2000" b="1" i="1">
                <a:solidFill>
                  <a:srgbClr val="0000FF"/>
                </a:solidFill>
              </a:rPr>
              <a:t>Memórias EPROM </a:t>
            </a:r>
            <a:endParaRPr lang="en-US" sz="2000">
              <a:solidFill>
                <a:srgbClr val="0000FF"/>
              </a:solidFill>
            </a:endParaRPr>
          </a:p>
          <a:p>
            <a:pPr algn="just">
              <a:lnSpc>
                <a:spcPct val="90000"/>
              </a:lnSpc>
              <a:buFontTx/>
              <a:buNone/>
            </a:pPr>
            <a:r>
              <a:rPr lang="en-US" sz="2000" b="1" i="1"/>
              <a:t>	(Erasable Programmable Read-Only Memory</a:t>
            </a:r>
            <a:r>
              <a:rPr lang="en-US" sz="2000"/>
              <a:t>)</a:t>
            </a:r>
            <a:endParaRPr lang="pt-BR" sz="2000"/>
          </a:p>
          <a:p>
            <a:pPr algn="just">
              <a:lnSpc>
                <a:spcPct val="90000"/>
              </a:lnSpc>
              <a:buFontTx/>
              <a:buNone/>
            </a:pPr>
            <a:r>
              <a:rPr lang="pt-BR" sz="2000"/>
              <a:t>	É uma ROM programável e apagável, que permite a programação de modo semelhante a PROM, com a vantagem de poder ser normalmente apagada, mediante banho de luz ultravioleta, efetuado através da exposição da pastilha por uma janela existente em seu encapsulamento e, ainda, serem re-programadas.</a:t>
            </a:r>
            <a:endParaRPr lang="pt-BR" sz="24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D8943832-7B8D-4F6A-A1F7-FF350036EC77}" type="slidenum">
              <a:rPr lang="pt-BR"/>
              <a:pPr/>
              <a:t>42</a:t>
            </a:fld>
            <a:endParaRPr lang="pt-BR"/>
          </a:p>
        </p:txBody>
      </p:sp>
      <p:sp>
        <p:nvSpPr>
          <p:cNvPr id="118786" name="Rectangle 2"/>
          <p:cNvSpPr>
            <a:spLocks noGrp="1" noChangeArrowheads="1"/>
          </p:cNvSpPr>
          <p:nvPr>
            <p:ph type="title"/>
          </p:nvPr>
        </p:nvSpPr>
        <p:spPr>
          <a:xfrm>
            <a:off x="457200" y="274638"/>
            <a:ext cx="8229600" cy="417512"/>
          </a:xfrm>
        </p:spPr>
        <p:txBody>
          <a:bodyPr/>
          <a:lstStyle/>
          <a:p>
            <a:r>
              <a:rPr lang="pt-BR" sz="2000" b="1" i="1">
                <a:solidFill>
                  <a:srgbClr val="006666"/>
                </a:solidFill>
              </a:rPr>
              <a:t>Classificação das memórias – quanto a gravação de dados</a:t>
            </a:r>
          </a:p>
        </p:txBody>
      </p:sp>
      <p:sp>
        <p:nvSpPr>
          <p:cNvPr id="118787" name="Rectangle 3"/>
          <p:cNvSpPr>
            <a:spLocks noGrp="1" noChangeArrowheads="1"/>
          </p:cNvSpPr>
          <p:nvPr>
            <p:ph type="body" idx="1"/>
          </p:nvPr>
        </p:nvSpPr>
        <p:spPr>
          <a:xfrm>
            <a:off x="457200" y="836613"/>
            <a:ext cx="8229600" cy="5688012"/>
          </a:xfrm>
        </p:spPr>
        <p:txBody>
          <a:bodyPr/>
          <a:lstStyle/>
          <a:p>
            <a:pPr algn="just">
              <a:lnSpc>
                <a:spcPct val="80000"/>
              </a:lnSpc>
              <a:buClr>
                <a:srgbClr val="0000FF"/>
              </a:buClr>
              <a:buFont typeface="Wingdings" charset="2"/>
              <a:buChar char="§"/>
            </a:pPr>
            <a:r>
              <a:rPr lang="en-US" sz="1900" b="1" i="1">
                <a:solidFill>
                  <a:srgbClr val="0000FF"/>
                </a:solidFill>
              </a:rPr>
              <a:t>Memórias EEPROM</a:t>
            </a:r>
            <a:r>
              <a:rPr lang="en-US" sz="1900" b="1" i="1">
                <a:solidFill>
                  <a:srgbClr val="00FF00"/>
                </a:solidFill>
              </a:rPr>
              <a:t> </a:t>
            </a:r>
          </a:p>
          <a:p>
            <a:pPr algn="just">
              <a:lnSpc>
                <a:spcPct val="80000"/>
              </a:lnSpc>
              <a:buFontTx/>
              <a:buNone/>
            </a:pPr>
            <a:r>
              <a:rPr lang="en-US" sz="1900" b="1" i="1">
                <a:solidFill>
                  <a:srgbClr val="00FF00"/>
                </a:solidFill>
              </a:rPr>
              <a:t>	</a:t>
            </a:r>
            <a:r>
              <a:rPr lang="en-US" sz="1900" b="1" i="1"/>
              <a:t>(Eletrically Erasable Programmable Read-Only Memory)</a:t>
            </a:r>
            <a:endParaRPr lang="pt-BR" sz="1900" b="1"/>
          </a:p>
          <a:p>
            <a:pPr algn="just">
              <a:lnSpc>
                <a:spcPct val="80000"/>
              </a:lnSpc>
              <a:buFontTx/>
              <a:buNone/>
            </a:pPr>
            <a:r>
              <a:rPr lang="pt-BR" sz="1900"/>
              <a:t>	Permitem que o apagamento dos dados seja feito eletricamente e, ainda, isoladamente por palavra de dados, sem necessidade de reprogramação total. </a:t>
            </a:r>
          </a:p>
          <a:p>
            <a:pPr algn="just">
              <a:lnSpc>
                <a:spcPct val="80000"/>
              </a:lnSpc>
              <a:buFontTx/>
              <a:buNone/>
            </a:pPr>
            <a:r>
              <a:rPr lang="pt-BR" sz="1900"/>
              <a:t>	Este fato faz com que as alterações de programação sejam efetuadas pelo próprio sistema no qual a memória está inserida.</a:t>
            </a:r>
          </a:p>
          <a:p>
            <a:pPr algn="just">
              <a:lnSpc>
                <a:spcPct val="80000"/>
              </a:lnSpc>
              <a:buFontTx/>
              <a:buNone/>
            </a:pPr>
            <a:r>
              <a:rPr lang="pt-BR" sz="1900"/>
              <a:t>	A capacidade de apagamento de bytes da EEPROM e seu alto nível de integração trazem duas penalidades: densidade e custo.</a:t>
            </a:r>
          </a:p>
          <a:p>
            <a:pPr algn="just">
              <a:lnSpc>
                <a:spcPct val="80000"/>
              </a:lnSpc>
              <a:buFontTx/>
              <a:buNone/>
            </a:pPr>
            <a:r>
              <a:rPr lang="pt-BR" sz="1900"/>
              <a:t>	A complexidade da célula de memória e a inserção de circuitos de suporte no CHIP colocam a EEPROM em desvantagem em relação a EPROM.</a:t>
            </a:r>
          </a:p>
          <a:p>
            <a:pPr algn="just">
              <a:lnSpc>
                <a:spcPct val="80000"/>
              </a:lnSpc>
              <a:buFontTx/>
              <a:buNone/>
            </a:pPr>
            <a:r>
              <a:rPr lang="pt-BR" sz="1900"/>
              <a:t>	</a:t>
            </a:r>
          </a:p>
          <a:p>
            <a:pPr algn="just">
              <a:lnSpc>
                <a:spcPct val="80000"/>
              </a:lnSpc>
              <a:buClr>
                <a:schemeClr val="tx1"/>
              </a:buClr>
              <a:buFont typeface="Wingdings" charset="2"/>
              <a:buChar char="§"/>
            </a:pPr>
            <a:r>
              <a:rPr lang="pt-BR" sz="1900" b="1" i="1">
                <a:solidFill>
                  <a:srgbClr val="0000FF"/>
                </a:solidFill>
              </a:rPr>
              <a:t>Memórias FLASH</a:t>
            </a:r>
          </a:p>
          <a:p>
            <a:pPr lvl="1" algn="just">
              <a:lnSpc>
                <a:spcPct val="80000"/>
              </a:lnSpc>
              <a:buClr>
                <a:schemeClr val="tx1"/>
              </a:buClr>
              <a:buFont typeface="Wingdings" charset="2"/>
              <a:buNone/>
            </a:pPr>
            <a:r>
              <a:rPr lang="pt-BR" sz="1900"/>
              <a:t>	O desafio para os engenheiros foi fabricar uma memória não volátil com capacidade da EEPROM de apagamento elétrico no próprio circuito, mas com densidade e custos próximos à EPROM, a memória criada foi a flash, que são assim chamadas em virtudes de seus tempos curtos de apagamento e de escrita.</a:t>
            </a:r>
            <a:endParaRPr lang="pt-BR" sz="15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2"/>
          </p:nvPr>
        </p:nvSpPr>
        <p:spPr/>
        <p:txBody>
          <a:bodyPr/>
          <a:lstStyle/>
          <a:p>
            <a:fld id="{92476604-2977-4906-BB56-6C46D90EEC68}" type="slidenum">
              <a:rPr lang="pt-BR"/>
              <a:pPr/>
              <a:t>43</a:t>
            </a:fld>
            <a:endParaRPr lang="pt-BR"/>
          </a:p>
        </p:txBody>
      </p:sp>
      <p:sp>
        <p:nvSpPr>
          <p:cNvPr id="120834" name="Rectangle 2"/>
          <p:cNvSpPr>
            <a:spLocks noGrp="1" noChangeArrowheads="1"/>
          </p:cNvSpPr>
          <p:nvPr>
            <p:ph type="title"/>
          </p:nvPr>
        </p:nvSpPr>
        <p:spPr>
          <a:xfrm>
            <a:off x="457200" y="274638"/>
            <a:ext cx="8229600" cy="490537"/>
          </a:xfrm>
        </p:spPr>
        <p:txBody>
          <a:bodyPr/>
          <a:lstStyle/>
          <a:p>
            <a:r>
              <a:rPr lang="pt-BR" sz="2000" b="1">
                <a:solidFill>
                  <a:srgbClr val="006666"/>
                </a:solidFill>
              </a:rPr>
              <a:t>Classificação das memórias –quanto a forma de acesso às células</a:t>
            </a:r>
          </a:p>
        </p:txBody>
      </p:sp>
      <p:sp>
        <p:nvSpPr>
          <p:cNvPr id="120835" name="Rectangle 3"/>
          <p:cNvSpPr>
            <a:spLocks noGrp="1" noChangeArrowheads="1"/>
          </p:cNvSpPr>
          <p:nvPr>
            <p:ph type="body" idx="1"/>
          </p:nvPr>
        </p:nvSpPr>
        <p:spPr>
          <a:xfrm>
            <a:off x="468313" y="836613"/>
            <a:ext cx="8229600" cy="5329237"/>
          </a:xfrm>
        </p:spPr>
        <p:txBody>
          <a:bodyPr/>
          <a:lstStyle/>
          <a:p>
            <a:pPr algn="just">
              <a:lnSpc>
                <a:spcPct val="90000"/>
              </a:lnSpc>
            </a:pPr>
            <a:r>
              <a:rPr lang="pt-BR" sz="2400" b="1" i="1">
                <a:solidFill>
                  <a:srgbClr val="0000FF"/>
                </a:solidFill>
              </a:rPr>
              <a:t>Memória de Acesso Aleatório</a:t>
            </a:r>
          </a:p>
          <a:p>
            <a:pPr algn="just">
              <a:lnSpc>
                <a:spcPct val="90000"/>
              </a:lnSpc>
              <a:buFontTx/>
              <a:buNone/>
            </a:pPr>
            <a:r>
              <a:rPr lang="pt-BR" sz="2400" b="1" i="1">
                <a:solidFill>
                  <a:srgbClr val="0000FF"/>
                </a:solidFill>
              </a:rPr>
              <a:t>	</a:t>
            </a:r>
            <a:r>
              <a:rPr lang="pt-BR" sz="2400" b="1" i="1"/>
              <a:t>(Randomic access Memory - RAM)</a:t>
            </a:r>
          </a:p>
          <a:p>
            <a:pPr algn="just">
              <a:lnSpc>
                <a:spcPct val="90000"/>
              </a:lnSpc>
              <a:buFontTx/>
              <a:buNone/>
            </a:pPr>
            <a:r>
              <a:rPr lang="pt-BR" sz="2400"/>
              <a:t>	Memória na qual a posição física real da palavra na memória não tem efeito sobre o tempo de leitura ou de escrita naquela posição, isto é, o tempo de acesso é o mesmo para qualquer endereço na memória.</a:t>
            </a:r>
          </a:p>
          <a:p>
            <a:pPr lvl="1" algn="just">
              <a:lnSpc>
                <a:spcPct val="90000"/>
              </a:lnSpc>
              <a:buFontTx/>
              <a:buNone/>
            </a:pPr>
            <a:endParaRPr lang="pt-BR" sz="2000" b="1" i="1">
              <a:solidFill>
                <a:srgbClr val="00FF00"/>
              </a:solidFill>
            </a:endParaRPr>
          </a:p>
          <a:p>
            <a:pPr algn="just">
              <a:lnSpc>
                <a:spcPct val="90000"/>
              </a:lnSpc>
            </a:pPr>
            <a:r>
              <a:rPr lang="pt-BR" sz="2400" b="1" i="1">
                <a:solidFill>
                  <a:srgbClr val="0000FF"/>
                </a:solidFill>
              </a:rPr>
              <a:t>Memória de Acesso Seqüencial</a:t>
            </a:r>
          </a:p>
          <a:p>
            <a:pPr algn="just">
              <a:lnSpc>
                <a:spcPct val="90000"/>
              </a:lnSpc>
              <a:buFontTx/>
              <a:buNone/>
            </a:pPr>
            <a:r>
              <a:rPr lang="pt-BR" sz="2400" b="1" i="1">
                <a:solidFill>
                  <a:srgbClr val="00FF00"/>
                </a:solidFill>
              </a:rPr>
              <a:t>	</a:t>
            </a:r>
            <a:r>
              <a:rPr lang="pt-BR" sz="2400" b="1" i="1"/>
              <a:t>(Sequential-Access Memory -SAM)</a:t>
            </a:r>
          </a:p>
          <a:p>
            <a:pPr algn="just">
              <a:lnSpc>
                <a:spcPct val="90000"/>
              </a:lnSpc>
              <a:buFontTx/>
              <a:buNone/>
            </a:pPr>
            <a:r>
              <a:rPr lang="pt-BR" sz="2400"/>
              <a:t>	Memória na qual o tempo de acesso não é constante, mas varia dependendo do endereço. Um dispositivo SAM é a fita magnética para gravação.</a:t>
            </a:r>
          </a:p>
          <a:p>
            <a:pPr>
              <a:lnSpc>
                <a:spcPct val="90000"/>
              </a:lnSpc>
              <a:buFontTx/>
              <a:buNone/>
            </a:pPr>
            <a:r>
              <a:rPr lang="pt-BR" sz="240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ço Reservado para Número de Slide 4"/>
          <p:cNvSpPr>
            <a:spLocks noGrp="1"/>
          </p:cNvSpPr>
          <p:nvPr>
            <p:ph type="sldNum" sz="quarter" idx="12"/>
          </p:nvPr>
        </p:nvSpPr>
        <p:spPr/>
        <p:txBody>
          <a:bodyPr/>
          <a:lstStyle/>
          <a:p>
            <a:fld id="{F1A7337A-F15C-4BAA-BB0D-87BB5B5144E9}" type="slidenum">
              <a:rPr lang="pt-BR"/>
              <a:pPr/>
              <a:t>44</a:t>
            </a:fld>
            <a:endParaRPr lang="pt-BR"/>
          </a:p>
        </p:txBody>
      </p:sp>
      <p:sp>
        <p:nvSpPr>
          <p:cNvPr id="121858" name="Rectangle 2"/>
          <p:cNvSpPr>
            <a:spLocks noGrp="1" noChangeArrowheads="1"/>
          </p:cNvSpPr>
          <p:nvPr>
            <p:ph type="title"/>
          </p:nvPr>
        </p:nvSpPr>
        <p:spPr>
          <a:xfrm>
            <a:off x="457200" y="274638"/>
            <a:ext cx="8229600" cy="850900"/>
          </a:xfrm>
        </p:spPr>
        <p:txBody>
          <a:bodyPr/>
          <a:lstStyle/>
          <a:p>
            <a:r>
              <a:rPr lang="pt-BR" sz="2400" b="1" i="1">
                <a:solidFill>
                  <a:srgbClr val="006666"/>
                </a:solidFill>
              </a:rPr>
              <a:t>Classificação das memórias - Resumo</a:t>
            </a:r>
          </a:p>
        </p:txBody>
      </p:sp>
      <p:grpSp>
        <p:nvGrpSpPr>
          <p:cNvPr id="2" name="Group 38"/>
          <p:cNvGrpSpPr>
            <a:grpSpLocks/>
          </p:cNvGrpSpPr>
          <p:nvPr/>
        </p:nvGrpSpPr>
        <p:grpSpPr bwMode="auto">
          <a:xfrm>
            <a:off x="468313" y="1557338"/>
            <a:ext cx="7988300" cy="4156075"/>
            <a:chOff x="364" y="1195"/>
            <a:chExt cx="5032" cy="2618"/>
          </a:xfrm>
        </p:grpSpPr>
        <p:sp>
          <p:nvSpPr>
            <p:cNvPr id="121860" name="AutoShape 4"/>
            <p:cNvSpPr>
              <a:spLocks noChangeArrowheads="1"/>
            </p:cNvSpPr>
            <p:nvPr/>
          </p:nvSpPr>
          <p:spPr bwMode="auto">
            <a:xfrm>
              <a:off x="2528" y="1195"/>
              <a:ext cx="1235" cy="366"/>
            </a:xfrm>
            <a:prstGeom prst="roundRect">
              <a:avLst>
                <a:gd name="adj" fmla="val 16667"/>
              </a:avLst>
            </a:prstGeom>
            <a:solidFill>
              <a:srgbClr val="EAEAEA"/>
            </a:solidFill>
            <a:ln w="28575">
              <a:round/>
              <a:headEnd/>
              <a:tailEnd/>
            </a:ln>
            <a:scene3d>
              <a:camera prst="legacyObliqueTopRight"/>
              <a:lightRig rig="legacyFlat3" dir="b"/>
            </a:scene3d>
            <a:sp3d extrusionH="201600" prstMaterial="legacyMatte">
              <a:bevelT w="13500" h="13500" prst="angle"/>
              <a:bevelB w="13500" h="13500" prst="angle"/>
              <a:extrusionClr>
                <a:srgbClr val="EAEAEA"/>
              </a:extrusionClr>
            </a:sp3d>
          </p:spPr>
          <p:txBody>
            <a:bodyPr anchor="ctr" anchorCtr="1">
              <a:flatTx/>
            </a:bodyPr>
            <a:lstStyle/>
            <a:p>
              <a:pPr algn="ctr"/>
              <a:r>
                <a:rPr lang="pt-BR" b="1">
                  <a:solidFill>
                    <a:schemeClr val="accent2"/>
                  </a:solidFill>
                </a:rPr>
                <a:t>MEMÓRIAS</a:t>
              </a:r>
              <a:endParaRPr lang="en-US" b="1">
                <a:solidFill>
                  <a:schemeClr val="accent2"/>
                </a:solidFill>
              </a:endParaRPr>
            </a:p>
          </p:txBody>
        </p:sp>
        <p:sp>
          <p:nvSpPr>
            <p:cNvPr id="121861" name="AutoShape 5"/>
            <p:cNvSpPr>
              <a:spLocks noChangeArrowheads="1"/>
            </p:cNvSpPr>
            <p:nvPr/>
          </p:nvSpPr>
          <p:spPr bwMode="auto">
            <a:xfrm>
              <a:off x="1425" y="2901"/>
              <a:ext cx="788" cy="292"/>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PROM</a:t>
              </a:r>
              <a:endParaRPr lang="en-US" sz="1400" b="1">
                <a:solidFill>
                  <a:srgbClr val="0000FF"/>
                </a:solidFill>
              </a:endParaRPr>
            </a:p>
          </p:txBody>
        </p:sp>
        <p:sp>
          <p:nvSpPr>
            <p:cNvPr id="121862" name="AutoShape 6"/>
            <p:cNvSpPr>
              <a:spLocks noChangeArrowheads="1"/>
            </p:cNvSpPr>
            <p:nvPr/>
          </p:nvSpPr>
          <p:spPr bwMode="auto">
            <a:xfrm>
              <a:off x="364" y="2877"/>
              <a:ext cx="788" cy="292"/>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ROM</a:t>
              </a:r>
            </a:p>
            <a:p>
              <a:pPr algn="ctr"/>
              <a:r>
                <a:rPr lang="pt-BR" sz="1400" b="1">
                  <a:solidFill>
                    <a:srgbClr val="0000FF"/>
                  </a:solidFill>
                </a:rPr>
                <a:t>MÁSCARA</a:t>
              </a:r>
              <a:endParaRPr lang="en-US" sz="1400" b="1">
                <a:solidFill>
                  <a:srgbClr val="0000FF"/>
                </a:solidFill>
              </a:endParaRPr>
            </a:p>
          </p:txBody>
        </p:sp>
        <p:sp>
          <p:nvSpPr>
            <p:cNvPr id="121863" name="AutoShape 7"/>
            <p:cNvSpPr>
              <a:spLocks noChangeArrowheads="1"/>
            </p:cNvSpPr>
            <p:nvPr/>
          </p:nvSpPr>
          <p:spPr bwMode="auto">
            <a:xfrm>
              <a:off x="2486" y="2901"/>
              <a:ext cx="788" cy="292"/>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EPROM</a:t>
              </a:r>
              <a:endParaRPr lang="en-US" sz="1400" b="1">
                <a:solidFill>
                  <a:srgbClr val="0000FF"/>
                </a:solidFill>
              </a:endParaRPr>
            </a:p>
          </p:txBody>
        </p:sp>
        <p:sp>
          <p:nvSpPr>
            <p:cNvPr id="121864" name="AutoShape 8"/>
            <p:cNvSpPr>
              <a:spLocks noChangeArrowheads="1"/>
            </p:cNvSpPr>
            <p:nvPr/>
          </p:nvSpPr>
          <p:spPr bwMode="auto">
            <a:xfrm>
              <a:off x="1239" y="1926"/>
              <a:ext cx="1160" cy="429"/>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b="1">
                  <a:solidFill>
                    <a:srgbClr val="0000FF"/>
                  </a:solidFill>
                </a:rPr>
                <a:t>ROM</a:t>
              </a:r>
              <a:endParaRPr lang="en-US" b="1">
                <a:solidFill>
                  <a:srgbClr val="0000FF"/>
                </a:solidFill>
              </a:endParaRPr>
            </a:p>
          </p:txBody>
        </p:sp>
        <p:sp>
          <p:nvSpPr>
            <p:cNvPr id="121865" name="AutoShape 9"/>
            <p:cNvSpPr>
              <a:spLocks noChangeArrowheads="1"/>
            </p:cNvSpPr>
            <p:nvPr/>
          </p:nvSpPr>
          <p:spPr bwMode="auto">
            <a:xfrm>
              <a:off x="3892" y="1926"/>
              <a:ext cx="1159" cy="429"/>
            </a:xfrm>
            <a:prstGeom prst="roundRect">
              <a:avLst>
                <a:gd name="adj" fmla="val 16667"/>
              </a:avLst>
            </a:prstGeom>
            <a:solidFill>
              <a:srgbClr val="99CCFF"/>
            </a:solidFill>
            <a:ln w="28575">
              <a:round/>
              <a:headEnd/>
              <a:tailEnd/>
            </a:ln>
            <a:scene3d>
              <a:camera prst="legacyObliqueTopRight"/>
              <a:lightRig rig="legacyFlat3" dir="b"/>
            </a:scene3d>
            <a:sp3d extrusionH="201600" prstMaterial="legacyMatte">
              <a:bevelT w="13500" h="13500" prst="angle"/>
              <a:bevelB w="13500" h="13500" prst="angle"/>
              <a:extrusionClr>
                <a:srgbClr val="99CCFF"/>
              </a:extrusionClr>
            </a:sp3d>
          </p:spPr>
          <p:txBody>
            <a:bodyPr anchor="ctr" anchorCtr="1">
              <a:flatTx/>
            </a:bodyPr>
            <a:lstStyle/>
            <a:p>
              <a:pPr algn="ctr"/>
              <a:r>
                <a:rPr lang="pt-BR" b="1"/>
                <a:t>RAM</a:t>
              </a:r>
              <a:endParaRPr lang="en-US" b="1"/>
            </a:p>
          </p:txBody>
        </p:sp>
        <p:sp>
          <p:nvSpPr>
            <p:cNvPr id="121866" name="AutoShape 10"/>
            <p:cNvSpPr>
              <a:spLocks noChangeArrowheads="1"/>
            </p:cNvSpPr>
            <p:nvPr/>
          </p:nvSpPr>
          <p:spPr bwMode="auto">
            <a:xfrm>
              <a:off x="3547" y="2877"/>
              <a:ext cx="788" cy="292"/>
            </a:xfrm>
            <a:prstGeom prst="roundRect">
              <a:avLst>
                <a:gd name="adj" fmla="val 16667"/>
              </a:avLst>
            </a:prstGeom>
            <a:solidFill>
              <a:srgbClr val="99CCFF"/>
            </a:solidFill>
            <a:ln w="28575">
              <a:round/>
              <a:headEnd/>
              <a:tailEnd/>
            </a:ln>
            <a:scene3d>
              <a:camera prst="legacyObliqueTopRight"/>
              <a:lightRig rig="legacyFlat3" dir="b"/>
            </a:scene3d>
            <a:sp3d extrusionH="201600" prstMaterial="legacyMatte">
              <a:bevelT w="13500" h="13500" prst="angle"/>
              <a:bevelB w="13500" h="13500" prst="angle"/>
              <a:extrusionClr>
                <a:srgbClr val="99CCFF"/>
              </a:extrusionClr>
            </a:sp3d>
          </p:spPr>
          <p:txBody>
            <a:bodyPr anchor="ctr" anchorCtr="1">
              <a:flatTx/>
            </a:bodyPr>
            <a:lstStyle/>
            <a:p>
              <a:pPr algn="ctr"/>
              <a:r>
                <a:rPr lang="pt-BR" sz="1400" b="1"/>
                <a:t>ESTÁTICA</a:t>
              </a:r>
              <a:endParaRPr lang="en-US" sz="1400" b="1"/>
            </a:p>
          </p:txBody>
        </p:sp>
        <p:sp>
          <p:nvSpPr>
            <p:cNvPr id="121867" name="AutoShape 11"/>
            <p:cNvSpPr>
              <a:spLocks noChangeArrowheads="1"/>
            </p:cNvSpPr>
            <p:nvPr/>
          </p:nvSpPr>
          <p:spPr bwMode="auto">
            <a:xfrm>
              <a:off x="4608" y="2877"/>
              <a:ext cx="788" cy="292"/>
            </a:xfrm>
            <a:prstGeom prst="roundRect">
              <a:avLst>
                <a:gd name="adj" fmla="val 16667"/>
              </a:avLst>
            </a:prstGeom>
            <a:solidFill>
              <a:srgbClr val="99CCFF"/>
            </a:solidFill>
            <a:ln w="28575">
              <a:round/>
              <a:headEnd/>
              <a:tailEnd/>
            </a:ln>
            <a:scene3d>
              <a:camera prst="legacyObliqueTopRight"/>
              <a:lightRig rig="legacyFlat3" dir="b"/>
            </a:scene3d>
            <a:sp3d extrusionH="201600" prstMaterial="legacyMatte">
              <a:bevelT w="13500" h="13500" prst="angle"/>
              <a:bevelB w="13500" h="13500" prst="angle"/>
              <a:extrusionClr>
                <a:srgbClr val="99CCFF"/>
              </a:extrusionClr>
            </a:sp3d>
          </p:spPr>
          <p:txBody>
            <a:bodyPr anchor="ctr" anchorCtr="1">
              <a:flatTx/>
            </a:bodyPr>
            <a:lstStyle/>
            <a:p>
              <a:pPr algn="ctr"/>
              <a:r>
                <a:rPr lang="pt-BR" sz="1400" b="1"/>
                <a:t>DINÂMICA</a:t>
              </a:r>
              <a:endParaRPr lang="en-US" sz="1400" b="1"/>
            </a:p>
          </p:txBody>
        </p:sp>
        <p:grpSp>
          <p:nvGrpSpPr>
            <p:cNvPr id="3" name="Group 12"/>
            <p:cNvGrpSpPr>
              <a:grpSpLocks/>
            </p:cNvGrpSpPr>
            <p:nvPr/>
          </p:nvGrpSpPr>
          <p:grpSpPr bwMode="auto">
            <a:xfrm>
              <a:off x="1819" y="1569"/>
              <a:ext cx="2652" cy="348"/>
              <a:chOff x="1695" y="1251"/>
              <a:chExt cx="2740" cy="359"/>
            </a:xfrm>
          </p:grpSpPr>
          <p:cxnSp>
            <p:nvCxnSpPr>
              <p:cNvPr id="121869" name="AutoShape 13"/>
              <p:cNvCxnSpPr>
                <a:cxnSpLocks noChangeShapeType="1"/>
                <a:stCxn id="121860" idx="2"/>
                <a:endCxn id="121864" idx="0"/>
              </p:cNvCxnSpPr>
              <p:nvPr/>
            </p:nvCxnSpPr>
            <p:spPr bwMode="auto">
              <a:xfrm rot="5400000">
                <a:off x="2200" y="746"/>
                <a:ext cx="359" cy="1370"/>
              </a:xfrm>
              <a:prstGeom prst="bentConnector3">
                <a:avLst>
                  <a:gd name="adj1" fmla="val 49861"/>
                </a:avLst>
              </a:prstGeom>
              <a:noFill/>
              <a:ln w="28575">
                <a:solidFill>
                  <a:schemeClr val="bg2"/>
                </a:solidFill>
                <a:miter lim="800000"/>
                <a:headEnd/>
                <a:tailEnd/>
              </a:ln>
              <a:effectLst/>
            </p:spPr>
          </p:cxnSp>
          <p:cxnSp>
            <p:nvCxnSpPr>
              <p:cNvPr id="121870" name="AutoShape 14"/>
              <p:cNvCxnSpPr>
                <a:cxnSpLocks noChangeShapeType="1"/>
                <a:stCxn id="121860" idx="2"/>
                <a:endCxn id="121865" idx="0"/>
              </p:cNvCxnSpPr>
              <p:nvPr/>
            </p:nvCxnSpPr>
            <p:spPr bwMode="auto">
              <a:xfrm rot="16200000" flipH="1">
                <a:off x="3570" y="746"/>
                <a:ext cx="359" cy="1370"/>
              </a:xfrm>
              <a:prstGeom prst="bentConnector3">
                <a:avLst>
                  <a:gd name="adj1" fmla="val 49861"/>
                </a:avLst>
              </a:prstGeom>
              <a:noFill/>
              <a:ln w="28575">
                <a:solidFill>
                  <a:schemeClr val="bg2"/>
                </a:solidFill>
                <a:miter lim="800000"/>
                <a:headEnd/>
                <a:tailEnd/>
              </a:ln>
              <a:effectLst/>
            </p:spPr>
          </p:cxnSp>
        </p:grpSp>
        <p:grpSp>
          <p:nvGrpSpPr>
            <p:cNvPr id="4" name="Group 15"/>
            <p:cNvGrpSpPr>
              <a:grpSpLocks/>
            </p:cNvGrpSpPr>
            <p:nvPr/>
          </p:nvGrpSpPr>
          <p:grpSpPr bwMode="auto">
            <a:xfrm>
              <a:off x="758" y="2364"/>
              <a:ext cx="2122" cy="528"/>
              <a:chOff x="599" y="2072"/>
              <a:chExt cx="2192" cy="546"/>
            </a:xfrm>
          </p:grpSpPr>
          <p:cxnSp>
            <p:nvCxnSpPr>
              <p:cNvPr id="121872" name="AutoShape 16"/>
              <p:cNvCxnSpPr>
                <a:cxnSpLocks noChangeShapeType="1"/>
                <a:stCxn id="121864" idx="2"/>
                <a:endCxn id="121862" idx="0"/>
              </p:cNvCxnSpPr>
              <p:nvPr/>
            </p:nvCxnSpPr>
            <p:spPr bwMode="auto">
              <a:xfrm rot="5400000">
                <a:off x="886" y="1785"/>
                <a:ext cx="521" cy="1096"/>
              </a:xfrm>
              <a:prstGeom prst="bentConnector3">
                <a:avLst>
                  <a:gd name="adj1" fmla="val 49903"/>
                </a:avLst>
              </a:prstGeom>
              <a:noFill/>
              <a:ln w="28575">
                <a:solidFill>
                  <a:schemeClr val="bg2"/>
                </a:solidFill>
                <a:miter lim="800000"/>
                <a:headEnd/>
                <a:tailEnd/>
              </a:ln>
              <a:effectLst/>
            </p:spPr>
          </p:cxnSp>
          <p:cxnSp>
            <p:nvCxnSpPr>
              <p:cNvPr id="121873" name="AutoShape 17"/>
              <p:cNvCxnSpPr>
                <a:cxnSpLocks noChangeShapeType="1"/>
                <a:stCxn id="121864" idx="2"/>
                <a:endCxn id="121861" idx="0"/>
              </p:cNvCxnSpPr>
              <p:nvPr/>
            </p:nvCxnSpPr>
            <p:spPr bwMode="auto">
              <a:xfrm rot="5400000">
                <a:off x="1422" y="2345"/>
                <a:ext cx="546" cy="0"/>
              </a:xfrm>
              <a:prstGeom prst="straightConnector1">
                <a:avLst/>
              </a:prstGeom>
              <a:noFill/>
              <a:ln w="28575">
                <a:solidFill>
                  <a:schemeClr val="bg2"/>
                </a:solidFill>
                <a:round/>
                <a:headEnd/>
                <a:tailEnd/>
              </a:ln>
              <a:effectLst/>
            </p:spPr>
          </p:cxnSp>
          <p:cxnSp>
            <p:nvCxnSpPr>
              <p:cNvPr id="121874" name="AutoShape 18"/>
              <p:cNvCxnSpPr>
                <a:cxnSpLocks noChangeShapeType="1"/>
                <a:stCxn id="121864" idx="2"/>
                <a:endCxn id="121863" idx="0"/>
              </p:cNvCxnSpPr>
              <p:nvPr/>
            </p:nvCxnSpPr>
            <p:spPr bwMode="auto">
              <a:xfrm rot="16200000" flipH="1">
                <a:off x="1970" y="1797"/>
                <a:ext cx="546" cy="1096"/>
              </a:xfrm>
              <a:prstGeom prst="bentConnector3">
                <a:avLst>
                  <a:gd name="adj1" fmla="val 46153"/>
                </a:avLst>
              </a:prstGeom>
              <a:noFill/>
              <a:ln w="28575">
                <a:solidFill>
                  <a:schemeClr val="bg2"/>
                </a:solidFill>
                <a:miter lim="800000"/>
                <a:headEnd/>
                <a:tailEnd/>
              </a:ln>
              <a:effectLst/>
            </p:spPr>
          </p:cxnSp>
        </p:grpSp>
        <p:grpSp>
          <p:nvGrpSpPr>
            <p:cNvPr id="5" name="Group 19"/>
            <p:cNvGrpSpPr>
              <a:grpSpLocks/>
            </p:cNvGrpSpPr>
            <p:nvPr/>
          </p:nvGrpSpPr>
          <p:grpSpPr bwMode="auto">
            <a:xfrm>
              <a:off x="3941" y="2364"/>
              <a:ext cx="1061" cy="504"/>
              <a:chOff x="3887" y="2072"/>
              <a:chExt cx="1096" cy="521"/>
            </a:xfrm>
          </p:grpSpPr>
          <p:cxnSp>
            <p:nvCxnSpPr>
              <p:cNvPr id="121876" name="AutoShape 20"/>
              <p:cNvCxnSpPr>
                <a:cxnSpLocks noChangeShapeType="1"/>
                <a:stCxn id="121865" idx="2"/>
                <a:endCxn id="121867" idx="0"/>
              </p:cNvCxnSpPr>
              <p:nvPr/>
            </p:nvCxnSpPr>
            <p:spPr bwMode="auto">
              <a:xfrm rot="16200000" flipH="1">
                <a:off x="4448" y="2059"/>
                <a:ext cx="521" cy="548"/>
              </a:xfrm>
              <a:prstGeom prst="bentConnector3">
                <a:avLst>
                  <a:gd name="adj1" fmla="val 49903"/>
                </a:avLst>
              </a:prstGeom>
              <a:noFill/>
              <a:ln w="28575">
                <a:solidFill>
                  <a:schemeClr val="bg2"/>
                </a:solidFill>
                <a:miter lim="800000"/>
                <a:headEnd/>
                <a:tailEnd/>
              </a:ln>
              <a:effectLst/>
            </p:spPr>
          </p:cxnSp>
          <p:cxnSp>
            <p:nvCxnSpPr>
              <p:cNvPr id="121877" name="AutoShape 21"/>
              <p:cNvCxnSpPr>
                <a:cxnSpLocks noChangeShapeType="1"/>
                <a:stCxn id="121865" idx="2"/>
                <a:endCxn id="121866" idx="0"/>
              </p:cNvCxnSpPr>
              <p:nvPr/>
            </p:nvCxnSpPr>
            <p:spPr bwMode="auto">
              <a:xfrm rot="5400000">
                <a:off x="3900" y="2059"/>
                <a:ext cx="521" cy="548"/>
              </a:xfrm>
              <a:prstGeom prst="bentConnector3">
                <a:avLst>
                  <a:gd name="adj1" fmla="val 49903"/>
                </a:avLst>
              </a:prstGeom>
              <a:noFill/>
              <a:ln w="28575">
                <a:solidFill>
                  <a:schemeClr val="bg2"/>
                </a:solidFill>
                <a:miter lim="800000"/>
                <a:headEnd/>
                <a:tailEnd/>
              </a:ln>
              <a:effectLst/>
            </p:spPr>
          </p:cxnSp>
        </p:grpSp>
        <p:sp>
          <p:nvSpPr>
            <p:cNvPr id="121879" name="AutoShape 23"/>
            <p:cNvSpPr>
              <a:spLocks noChangeArrowheads="1"/>
            </p:cNvSpPr>
            <p:nvPr/>
          </p:nvSpPr>
          <p:spPr bwMode="auto">
            <a:xfrm>
              <a:off x="2496" y="3500"/>
              <a:ext cx="788" cy="297"/>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UVPROM</a:t>
              </a:r>
              <a:endParaRPr lang="en-US" sz="1400" b="1">
                <a:solidFill>
                  <a:srgbClr val="0000FF"/>
                </a:solidFill>
              </a:endParaRPr>
            </a:p>
          </p:txBody>
        </p:sp>
        <p:sp>
          <p:nvSpPr>
            <p:cNvPr id="121880" name="AutoShape 24"/>
            <p:cNvSpPr>
              <a:spLocks noChangeArrowheads="1"/>
            </p:cNvSpPr>
            <p:nvPr/>
          </p:nvSpPr>
          <p:spPr bwMode="auto">
            <a:xfrm>
              <a:off x="3472" y="3500"/>
              <a:ext cx="788" cy="297"/>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E</a:t>
              </a:r>
              <a:r>
                <a:rPr lang="pt-BR" sz="1400" b="1" baseline="30000">
                  <a:solidFill>
                    <a:srgbClr val="0000FF"/>
                  </a:solidFill>
                </a:rPr>
                <a:t>2</a:t>
              </a:r>
              <a:r>
                <a:rPr lang="pt-BR" sz="1400" b="1">
                  <a:solidFill>
                    <a:srgbClr val="0000FF"/>
                  </a:solidFill>
                </a:rPr>
                <a:t>PROM</a:t>
              </a:r>
              <a:endParaRPr lang="en-US" sz="1400" b="1">
                <a:solidFill>
                  <a:srgbClr val="0000FF"/>
                </a:solidFill>
              </a:endParaRPr>
            </a:p>
          </p:txBody>
        </p:sp>
        <p:sp>
          <p:nvSpPr>
            <p:cNvPr id="121884" name="AutoShape 28"/>
            <p:cNvSpPr>
              <a:spLocks noChangeArrowheads="1"/>
            </p:cNvSpPr>
            <p:nvPr/>
          </p:nvSpPr>
          <p:spPr bwMode="auto">
            <a:xfrm>
              <a:off x="1474" y="3517"/>
              <a:ext cx="788" cy="296"/>
            </a:xfrm>
            <a:prstGeom prst="roundRect">
              <a:avLst>
                <a:gd name="adj" fmla="val 16667"/>
              </a:avLst>
            </a:prstGeom>
            <a:solidFill>
              <a:srgbClr val="FFCC00"/>
            </a:solidFill>
            <a:ln w="28575">
              <a:round/>
              <a:headEnd/>
              <a:tailEnd/>
            </a:ln>
            <a:scene3d>
              <a:camera prst="legacyObliqueTopRight"/>
              <a:lightRig rig="legacyFlat3" dir="b"/>
            </a:scene3d>
            <a:sp3d extrusionH="201600" prstMaterial="legacyMatte">
              <a:bevelT w="13500" h="13500" prst="angle"/>
              <a:bevelB w="13500" h="13500" prst="angle"/>
              <a:extrusionClr>
                <a:srgbClr val="FFCC00"/>
              </a:extrusionClr>
            </a:sp3d>
          </p:spPr>
          <p:txBody>
            <a:bodyPr anchor="ctr" anchorCtr="1">
              <a:flatTx/>
            </a:bodyPr>
            <a:lstStyle/>
            <a:p>
              <a:pPr algn="ctr"/>
              <a:r>
                <a:rPr lang="pt-BR" sz="1400" b="1">
                  <a:solidFill>
                    <a:srgbClr val="0000FF"/>
                  </a:solidFill>
                </a:rPr>
                <a:t>FLASH</a:t>
              </a:r>
              <a:endParaRPr lang="en-US" sz="1400" b="1">
                <a:solidFill>
                  <a:srgbClr val="0000FF"/>
                </a:solidFill>
              </a:endParaRPr>
            </a:p>
          </p:txBody>
        </p:sp>
        <p:sp>
          <p:nvSpPr>
            <p:cNvPr id="121885" name="Line 29"/>
            <p:cNvSpPr>
              <a:spLocks noChangeShapeType="1"/>
            </p:cNvSpPr>
            <p:nvPr/>
          </p:nvSpPr>
          <p:spPr bwMode="auto">
            <a:xfrm flipH="1">
              <a:off x="1882" y="3339"/>
              <a:ext cx="1996" cy="0"/>
            </a:xfrm>
            <a:prstGeom prst="line">
              <a:avLst/>
            </a:prstGeom>
            <a:noFill/>
            <a:ln w="28575">
              <a:solidFill>
                <a:srgbClr val="808080"/>
              </a:solidFill>
              <a:round/>
              <a:headEnd/>
              <a:tailEnd/>
            </a:ln>
            <a:effectLst/>
          </p:spPr>
          <p:txBody>
            <a:bodyPr/>
            <a:lstStyle/>
            <a:p>
              <a:endParaRPr lang="pt-BR"/>
            </a:p>
          </p:txBody>
        </p:sp>
        <p:sp>
          <p:nvSpPr>
            <p:cNvPr id="121887" name="Line 31"/>
            <p:cNvSpPr>
              <a:spLocks noChangeShapeType="1"/>
            </p:cNvSpPr>
            <p:nvPr/>
          </p:nvSpPr>
          <p:spPr bwMode="auto">
            <a:xfrm>
              <a:off x="1882" y="3339"/>
              <a:ext cx="0" cy="127"/>
            </a:xfrm>
            <a:prstGeom prst="line">
              <a:avLst/>
            </a:prstGeom>
            <a:noFill/>
            <a:ln w="28575">
              <a:solidFill>
                <a:schemeClr val="bg2"/>
              </a:solidFill>
              <a:round/>
              <a:headEnd/>
              <a:tailEnd/>
            </a:ln>
            <a:effectLst/>
          </p:spPr>
          <p:txBody>
            <a:bodyPr/>
            <a:lstStyle/>
            <a:p>
              <a:endParaRPr lang="pt-BR"/>
            </a:p>
          </p:txBody>
        </p:sp>
        <p:sp>
          <p:nvSpPr>
            <p:cNvPr id="121892" name="Line 36"/>
            <p:cNvSpPr>
              <a:spLocks noChangeShapeType="1"/>
            </p:cNvSpPr>
            <p:nvPr/>
          </p:nvSpPr>
          <p:spPr bwMode="auto">
            <a:xfrm>
              <a:off x="2880" y="3203"/>
              <a:ext cx="0" cy="263"/>
            </a:xfrm>
            <a:prstGeom prst="line">
              <a:avLst/>
            </a:prstGeom>
            <a:noFill/>
            <a:ln w="28575">
              <a:solidFill>
                <a:schemeClr val="bg2"/>
              </a:solidFill>
              <a:round/>
              <a:headEnd/>
              <a:tailEnd/>
            </a:ln>
            <a:effectLst/>
          </p:spPr>
          <p:txBody>
            <a:bodyPr/>
            <a:lstStyle/>
            <a:p>
              <a:endParaRPr lang="pt-BR"/>
            </a:p>
          </p:txBody>
        </p:sp>
        <p:sp>
          <p:nvSpPr>
            <p:cNvPr id="121893" name="Line 37"/>
            <p:cNvSpPr>
              <a:spLocks noChangeShapeType="1"/>
            </p:cNvSpPr>
            <p:nvPr/>
          </p:nvSpPr>
          <p:spPr bwMode="auto">
            <a:xfrm>
              <a:off x="3878" y="3339"/>
              <a:ext cx="0" cy="127"/>
            </a:xfrm>
            <a:prstGeom prst="line">
              <a:avLst/>
            </a:prstGeom>
            <a:noFill/>
            <a:ln w="28575">
              <a:solidFill>
                <a:schemeClr val="bg2"/>
              </a:solidFill>
              <a:round/>
              <a:headEnd/>
              <a:tailEnd/>
            </a:ln>
            <a:effectLst/>
          </p:spPr>
          <p:txBody>
            <a:bodyPr/>
            <a:lstStyle/>
            <a:p>
              <a:endParaRPr lang="pt-BR"/>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pt-BR"/>
              <a:t>Memórias</a:t>
            </a:r>
          </a:p>
        </p:txBody>
      </p:sp>
      <p:sp>
        <p:nvSpPr>
          <p:cNvPr id="6147" name="Rectangle 3"/>
          <p:cNvSpPr>
            <a:spLocks noGrp="1" noChangeArrowheads="1"/>
          </p:cNvSpPr>
          <p:nvPr>
            <p:ph type="body" idx="1"/>
          </p:nvPr>
        </p:nvSpPr>
        <p:spPr/>
        <p:txBody>
          <a:bodyPr/>
          <a:lstStyle/>
          <a:p>
            <a:r>
              <a:rPr lang="pt-BR" b="1"/>
              <a:t>TECNOLOGIAS</a:t>
            </a:r>
            <a:br>
              <a:rPr lang="pt-BR" b="1"/>
            </a:br>
            <a:endParaRPr lang="pt-BR" b="1"/>
          </a:p>
          <a:p>
            <a:pPr algn="just">
              <a:buFont typeface="Wingdings" charset="2"/>
              <a:buNone/>
            </a:pPr>
            <a:r>
              <a:rPr lang="pt-BR"/>
              <a:t>	As primeiras tecnologias utilizadas em memórias foram as memórias de núcleos magnéticos. </a:t>
            </a:r>
          </a:p>
          <a:p>
            <a:pPr algn="just">
              <a:buFont typeface="Wingdings" charset="2"/>
              <a:buNone/>
            </a:pPr>
            <a:endParaRPr lang="pt-BR"/>
          </a:p>
          <a:p>
            <a:pPr algn="just">
              <a:buFont typeface="Wingdings" charset="2"/>
              <a:buNone/>
            </a:pPr>
            <a:r>
              <a:rPr lang="pt-BR"/>
              <a:t>	As memórias modernas são compostas por circuitos semicondutores,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pt-BR"/>
              <a:t>Memórias</a:t>
            </a:r>
          </a:p>
        </p:txBody>
      </p:sp>
      <p:sp>
        <p:nvSpPr>
          <p:cNvPr id="7171" name="Rectangle 3"/>
          <p:cNvSpPr>
            <a:spLocks noGrp="1" noChangeArrowheads="1"/>
          </p:cNvSpPr>
          <p:nvPr>
            <p:ph type="body" idx="1"/>
          </p:nvPr>
        </p:nvSpPr>
        <p:spPr>
          <a:xfrm>
            <a:off x="457200" y="1600200"/>
            <a:ext cx="8229600" cy="4781550"/>
          </a:xfrm>
        </p:spPr>
        <p:txBody>
          <a:bodyPr/>
          <a:lstStyle/>
          <a:p>
            <a:pPr>
              <a:lnSpc>
                <a:spcPct val="90000"/>
              </a:lnSpc>
            </a:pPr>
            <a:r>
              <a:rPr lang="pt-BR" sz="2400" b="1"/>
              <a:t>HIERARQUIA DE MEMÓRIA</a:t>
            </a:r>
          </a:p>
          <a:p>
            <a:pPr algn="just">
              <a:lnSpc>
                <a:spcPct val="90000"/>
              </a:lnSpc>
              <a:buFont typeface="Wingdings" charset="2"/>
              <a:buNone/>
            </a:pPr>
            <a:r>
              <a:rPr lang="pt-BR" sz="2400" b="1"/>
              <a:t/>
            </a:r>
            <a:br>
              <a:rPr lang="pt-BR" sz="2400" b="1"/>
            </a:br>
            <a:r>
              <a:rPr lang="pt-BR" sz="2400"/>
              <a:t>A MP não é o único dispositivo de armazenamento de um computador. Em função de características como tempo de acesso, capacidade de armazenamento, custo, etc., podemos estabelecer uma hierarquia de dispositivos de armazenamento em computadores. </a:t>
            </a:r>
          </a:p>
          <a:p>
            <a:pPr algn="just">
              <a:lnSpc>
                <a:spcPct val="90000"/>
              </a:lnSpc>
            </a:pPr>
            <a:r>
              <a:rPr lang="pt-BR" sz="2400"/>
              <a:t>Registradores</a:t>
            </a:r>
          </a:p>
          <a:p>
            <a:pPr algn="just">
              <a:lnSpc>
                <a:spcPct val="90000"/>
              </a:lnSpc>
            </a:pPr>
            <a:r>
              <a:rPr lang="pt-BR" sz="2400"/>
              <a:t>Memória cache</a:t>
            </a:r>
          </a:p>
          <a:p>
            <a:pPr algn="just">
              <a:lnSpc>
                <a:spcPct val="90000"/>
              </a:lnSpc>
            </a:pPr>
            <a:r>
              <a:rPr lang="pt-BR" sz="2400"/>
              <a:t>Memória principal</a:t>
            </a:r>
          </a:p>
          <a:p>
            <a:pPr algn="just">
              <a:lnSpc>
                <a:spcPct val="90000"/>
              </a:lnSpc>
            </a:pPr>
            <a:r>
              <a:rPr lang="pt-BR" sz="2400"/>
              <a:t>Memória auxiliar.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pt-BR"/>
              <a:t>Memórias</a:t>
            </a:r>
          </a:p>
        </p:txBody>
      </p:sp>
      <p:sp>
        <p:nvSpPr>
          <p:cNvPr id="8195" name="Rectangle 3"/>
          <p:cNvSpPr>
            <a:spLocks noGrp="1" noChangeArrowheads="1"/>
          </p:cNvSpPr>
          <p:nvPr>
            <p:ph type="body" idx="1"/>
          </p:nvPr>
        </p:nvSpPr>
        <p:spPr>
          <a:xfrm>
            <a:off x="457200" y="1600200"/>
            <a:ext cx="8229600" cy="4781550"/>
          </a:xfrm>
        </p:spPr>
        <p:txBody>
          <a:bodyPr/>
          <a:lstStyle/>
          <a:p>
            <a:r>
              <a:rPr lang="pt-BR" b="1"/>
              <a:t>HIERARQUIA DE MEMÓRIA</a:t>
            </a:r>
          </a:p>
          <a:p>
            <a:pPr algn="just">
              <a:buFont typeface="Wingdings" charset="2"/>
              <a:buNone/>
            </a:pPr>
            <a:r>
              <a:rPr lang="pt-BR" b="1"/>
              <a:t/>
            </a:r>
            <a:br>
              <a:rPr lang="pt-BR" b="1"/>
            </a:br>
            <a:endParaRPr lang="pt-BR"/>
          </a:p>
        </p:txBody>
      </p:sp>
      <p:pic>
        <p:nvPicPr>
          <p:cNvPr id="8196" name="Picture 4"/>
          <p:cNvPicPr>
            <a:picLocks noChangeAspect="1" noChangeArrowheads="1"/>
          </p:cNvPicPr>
          <p:nvPr/>
        </p:nvPicPr>
        <p:blipFill>
          <a:blip r:embed="rId2"/>
          <a:srcRect/>
          <a:stretch>
            <a:fillRect/>
          </a:stretch>
        </p:blipFill>
        <p:spPr bwMode="auto">
          <a:xfrm>
            <a:off x="323850" y="2492375"/>
            <a:ext cx="8640763" cy="3816350"/>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pt-BR"/>
              <a:t>Memórias</a:t>
            </a:r>
          </a:p>
        </p:txBody>
      </p:sp>
      <p:sp>
        <p:nvSpPr>
          <p:cNvPr id="9219" name="Rectangle 3"/>
          <p:cNvSpPr>
            <a:spLocks noGrp="1" noChangeArrowheads="1"/>
          </p:cNvSpPr>
          <p:nvPr>
            <p:ph type="body" idx="1"/>
          </p:nvPr>
        </p:nvSpPr>
        <p:spPr>
          <a:xfrm>
            <a:off x="457200" y="1600200"/>
            <a:ext cx="8229600" cy="4781550"/>
          </a:xfrm>
        </p:spPr>
        <p:txBody>
          <a:bodyPr/>
          <a:lstStyle/>
          <a:p>
            <a:pPr>
              <a:lnSpc>
                <a:spcPct val="90000"/>
              </a:lnSpc>
            </a:pPr>
            <a:r>
              <a:rPr lang="pt-BR" b="1"/>
              <a:t>HIERARQUIA DE MEMÓRIA</a:t>
            </a:r>
          </a:p>
          <a:p>
            <a:pPr>
              <a:lnSpc>
                <a:spcPct val="90000"/>
              </a:lnSpc>
            </a:pPr>
            <a:endParaRPr lang="pt-BR" b="1"/>
          </a:p>
          <a:p>
            <a:pPr>
              <a:lnSpc>
                <a:spcPct val="90000"/>
              </a:lnSpc>
            </a:pPr>
            <a:r>
              <a:rPr lang="pt-BR" b="1"/>
              <a:t>REGISTRADORES</a:t>
            </a:r>
          </a:p>
          <a:p>
            <a:pPr>
              <a:lnSpc>
                <a:spcPct val="90000"/>
              </a:lnSpc>
              <a:buFont typeface="Wingdings" charset="2"/>
              <a:buNone/>
            </a:pPr>
            <a:endParaRPr lang="pt-BR"/>
          </a:p>
          <a:p>
            <a:pPr algn="just">
              <a:lnSpc>
                <a:spcPct val="90000"/>
              </a:lnSpc>
              <a:buFont typeface="Wingdings" charset="2"/>
              <a:buNone/>
            </a:pPr>
            <a:r>
              <a:rPr lang="pt-BR"/>
              <a:t>	Registradores são dispositivos de armazenamento temporário, localizados na UCP, extremamente rápidos, com capacidade para apenas um dado (uma palavra).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pt-BR"/>
              <a:t>Memórias</a:t>
            </a:r>
          </a:p>
        </p:txBody>
      </p:sp>
      <p:sp>
        <p:nvSpPr>
          <p:cNvPr id="10243" name="Rectangle 3"/>
          <p:cNvSpPr>
            <a:spLocks noGrp="1" noChangeArrowheads="1"/>
          </p:cNvSpPr>
          <p:nvPr>
            <p:ph type="body" idx="1"/>
          </p:nvPr>
        </p:nvSpPr>
        <p:spPr>
          <a:xfrm>
            <a:off x="457200" y="1600200"/>
            <a:ext cx="8229600" cy="4781550"/>
          </a:xfrm>
        </p:spPr>
        <p:txBody>
          <a:bodyPr/>
          <a:lstStyle/>
          <a:p>
            <a:pPr>
              <a:lnSpc>
                <a:spcPct val="80000"/>
              </a:lnSpc>
            </a:pPr>
            <a:r>
              <a:rPr lang="pt-BR" sz="2400" b="1"/>
              <a:t>HIERARQUIA DE MEMÓRIA</a:t>
            </a:r>
          </a:p>
          <a:p>
            <a:pPr>
              <a:lnSpc>
                <a:spcPct val="80000"/>
              </a:lnSpc>
            </a:pPr>
            <a:endParaRPr lang="pt-BR" sz="2400" b="1"/>
          </a:p>
          <a:p>
            <a:pPr>
              <a:lnSpc>
                <a:spcPct val="80000"/>
              </a:lnSpc>
            </a:pPr>
            <a:r>
              <a:rPr lang="pt-BR" sz="2400" b="1"/>
              <a:t>REGISTRADORES</a:t>
            </a:r>
            <a:endParaRPr lang="pt-BR" sz="2400"/>
          </a:p>
          <a:p>
            <a:pPr>
              <a:lnSpc>
                <a:spcPct val="80000"/>
              </a:lnSpc>
              <a:buFont typeface="Wingdings" charset="2"/>
              <a:buNone/>
            </a:pPr>
            <a:r>
              <a:rPr lang="pt-BR" sz="2400"/>
              <a:t>	</a:t>
            </a:r>
          </a:p>
          <a:p>
            <a:pPr algn="just">
              <a:lnSpc>
                <a:spcPct val="80000"/>
              </a:lnSpc>
              <a:buFont typeface="Wingdings" charset="2"/>
              <a:buNone/>
            </a:pPr>
            <a:r>
              <a:rPr lang="pt-BR" sz="2400"/>
              <a:t>	Devido a sua tecnologia de construção e por estar localizado como parte da própria pastilha ("</a:t>
            </a:r>
            <a:r>
              <a:rPr lang="pt-BR" sz="2400" i="1"/>
              <a:t>chip</a:t>
            </a:r>
            <a:r>
              <a:rPr lang="pt-BR" sz="2400"/>
              <a:t>") da UCP, é muito caro. O conceito de registrador surgiu da necessidade da UCP de armazenar temporariamente dados intermediários durante um processamento. </a:t>
            </a:r>
          </a:p>
          <a:p>
            <a:pPr algn="just">
              <a:lnSpc>
                <a:spcPct val="80000"/>
              </a:lnSpc>
              <a:buFont typeface="Wingdings" charset="2"/>
              <a:buNone/>
            </a:pPr>
            <a:r>
              <a:rPr lang="pt-BR" sz="2400"/>
              <a:t/>
            </a:r>
            <a:br>
              <a:rPr lang="pt-BR" sz="2400"/>
            </a:br>
            <a:r>
              <a:rPr lang="pt-BR" sz="2400"/>
              <a:t>Registradores são VOLÁTEIS, isto é, dependem de estar energizados para manter armazenado seu conteúdo.</a:t>
            </a:r>
            <a:br>
              <a:rPr lang="pt-BR" sz="2400"/>
            </a:br>
            <a:endParaRPr lang="pt-B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0243" name="Rectangle 3"/>
          <p:cNvSpPr>
            <a:spLocks noGrp="1" noChangeArrowheads="1"/>
          </p:cNvSpPr>
          <p:nvPr>
            <p:ph type="body" idx="1"/>
          </p:nvPr>
        </p:nvSpPr>
        <p:spPr>
          <a:xfrm>
            <a:off x="457200" y="1600200"/>
            <a:ext cx="8229600" cy="4924425"/>
          </a:xfrm>
        </p:spPr>
        <p:txBody>
          <a:bodyPr/>
          <a:lstStyle/>
          <a:p>
            <a:pPr marL="176213" indent="33338">
              <a:lnSpc>
                <a:spcPct val="90000"/>
              </a:lnSpc>
            </a:pPr>
            <a:r>
              <a:rPr lang="pt-BR" sz="2400"/>
              <a:t>Barramentos</a:t>
            </a:r>
          </a:p>
          <a:p>
            <a:pPr marL="176213" indent="33338">
              <a:lnSpc>
                <a:spcPct val="90000"/>
              </a:lnSpc>
            </a:pPr>
            <a:endParaRPr lang="pt-BR" sz="2400"/>
          </a:p>
          <a:p>
            <a:pPr marL="176213" indent="33338" algn="just">
              <a:lnSpc>
                <a:spcPct val="90000"/>
              </a:lnSpc>
              <a:buFont typeface="Wingdings" charset="2"/>
              <a:buNone/>
            </a:pPr>
            <a:r>
              <a:rPr lang="pt-BR" sz="2400"/>
              <a:t>	por exemplo: </a:t>
            </a:r>
          </a:p>
          <a:p>
            <a:pPr marL="176213" indent="33338" algn="just">
              <a:lnSpc>
                <a:spcPct val="90000"/>
              </a:lnSpc>
              <a:buFont typeface="Wingdings" charset="2"/>
              <a:buNone/>
            </a:pPr>
            <a:endParaRPr lang="pt-BR" sz="2400"/>
          </a:p>
          <a:p>
            <a:pPr marL="176213" indent="33338" algn="just">
              <a:lnSpc>
                <a:spcPct val="90000"/>
              </a:lnSpc>
              <a:buFont typeface="Wingdings" charset="2"/>
              <a:buNone/>
            </a:pPr>
            <a:r>
              <a:rPr lang="pt-BR" sz="2400"/>
              <a:t>	Enviar o bit 01001010 - da UCP para a Memória 	Principal, </a:t>
            </a:r>
          </a:p>
          <a:p>
            <a:pPr marL="176213" indent="33338" algn="just">
              <a:lnSpc>
                <a:spcPct val="90000"/>
              </a:lnSpc>
              <a:buFont typeface="Wingdings" charset="2"/>
              <a:buNone/>
            </a:pPr>
            <a:endParaRPr lang="pt-BR" sz="2400"/>
          </a:p>
          <a:p>
            <a:pPr marL="176213" indent="33338" algn="just">
              <a:lnSpc>
                <a:spcPct val="90000"/>
              </a:lnSpc>
              <a:buFont typeface="Wingdings" charset="2"/>
              <a:buNone/>
            </a:pPr>
            <a:r>
              <a:rPr lang="pt-BR" sz="2400"/>
              <a:t>Os dados são representados no barramento na forma de sinais de tensão, sendo que um sinal de tensão de uns poucos volts (</a:t>
            </a:r>
            <a:r>
              <a:rPr lang="pt-BR" sz="2400" i="1"/>
              <a:t>"high"</a:t>
            </a:r>
            <a:r>
              <a:rPr lang="pt-BR" sz="2400"/>
              <a:t>) representa o bit "1" e um sinal próximo de zero volts (</a:t>
            </a:r>
            <a:r>
              <a:rPr lang="pt-BR" sz="2400" i="1"/>
              <a:t>"low"</a:t>
            </a:r>
            <a:r>
              <a:rPr lang="pt-BR" sz="2400"/>
              <a:t>) representa o bit "0".  </a:t>
            </a:r>
          </a:p>
          <a:p>
            <a:pPr marL="176213" indent="33338" algn="just">
              <a:lnSpc>
                <a:spcPct val="90000"/>
              </a:lnSpc>
              <a:buFont typeface="Wingdings" charset="2"/>
              <a:buNone/>
            </a:pPr>
            <a:r>
              <a:rPr lang="pt-BR" sz="2400"/>
              <a:t>Obs: por convenção, os bits são sempre ordenados da direita para a esquerda</a:t>
            </a:r>
          </a:p>
          <a:p>
            <a:pPr marL="176213" indent="33338" algn="just">
              <a:lnSpc>
                <a:spcPct val="90000"/>
              </a:lnSpc>
              <a:buFont typeface="Wingdings" charset="2"/>
              <a:buNone/>
            </a:pPr>
            <a:endParaRPr lang="pt-BR" sz="24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pt-BR"/>
              <a:t>Memórias</a:t>
            </a:r>
          </a:p>
        </p:txBody>
      </p:sp>
      <p:sp>
        <p:nvSpPr>
          <p:cNvPr id="11267" name="Rectangle 3"/>
          <p:cNvSpPr>
            <a:spLocks noGrp="1" noChangeArrowheads="1"/>
          </p:cNvSpPr>
          <p:nvPr>
            <p:ph type="body" idx="1"/>
          </p:nvPr>
        </p:nvSpPr>
        <p:spPr>
          <a:xfrm>
            <a:off x="457200" y="1600200"/>
            <a:ext cx="8229600" cy="4781550"/>
          </a:xfrm>
        </p:spPr>
        <p:txBody>
          <a:bodyPr/>
          <a:lstStyle/>
          <a:p>
            <a:pPr>
              <a:lnSpc>
                <a:spcPct val="80000"/>
              </a:lnSpc>
            </a:pPr>
            <a:r>
              <a:rPr lang="pt-BR" sz="2400" b="1"/>
              <a:t>HIERARQUIA DE MEMÓRIA</a:t>
            </a:r>
          </a:p>
          <a:p>
            <a:pPr>
              <a:lnSpc>
                <a:spcPct val="80000"/>
              </a:lnSpc>
            </a:pPr>
            <a:endParaRPr lang="pt-BR" sz="2400" b="1"/>
          </a:p>
          <a:p>
            <a:pPr>
              <a:lnSpc>
                <a:spcPct val="80000"/>
              </a:lnSpc>
            </a:pPr>
            <a:r>
              <a:rPr lang="pt-BR" sz="2400" b="1"/>
              <a:t>MEMÓRIA CACHE</a:t>
            </a:r>
          </a:p>
          <a:p>
            <a:pPr>
              <a:lnSpc>
                <a:spcPct val="80000"/>
              </a:lnSpc>
              <a:buFont typeface="Wingdings" charset="2"/>
              <a:buNone/>
            </a:pPr>
            <a:endParaRPr lang="pt-BR" sz="2400"/>
          </a:p>
          <a:p>
            <a:pPr algn="just">
              <a:lnSpc>
                <a:spcPct val="80000"/>
              </a:lnSpc>
              <a:buFont typeface="Wingdings" charset="2"/>
              <a:buNone/>
            </a:pPr>
            <a:r>
              <a:rPr lang="pt-BR" sz="2400"/>
              <a:t>	Com o desenvolvimento da tecnologia de construção da UCP, as velocidades foram ficando muito mais altas que as das memórias, que não tiveram a mesma evolução de velocidade .</a:t>
            </a:r>
          </a:p>
          <a:p>
            <a:pPr algn="just">
              <a:lnSpc>
                <a:spcPct val="80000"/>
              </a:lnSpc>
              <a:buFont typeface="Wingdings" charset="2"/>
              <a:buNone/>
            </a:pPr>
            <a:endParaRPr lang="pt-BR" sz="2400"/>
          </a:p>
          <a:p>
            <a:pPr algn="just">
              <a:lnSpc>
                <a:spcPct val="80000"/>
              </a:lnSpc>
              <a:buFont typeface="Wingdings" charset="2"/>
              <a:buNone/>
            </a:pPr>
            <a:r>
              <a:rPr lang="pt-BR" sz="2400"/>
              <a:t>	Desta forma, os tempos de acesso às memórias foram ficando insatisfatórios e a UCP ao buscar um dado na memória precisa ficar esperando muitos ciclos até que a memória retorne o dado buscado ("</a:t>
            </a:r>
            <a:r>
              <a:rPr lang="pt-BR" sz="2400" i="1"/>
              <a:t>wait</a:t>
            </a:r>
            <a:r>
              <a:rPr lang="pt-BR" sz="2400"/>
              <a:t> </a:t>
            </a:r>
            <a:r>
              <a:rPr lang="pt-BR" sz="2400" i="1"/>
              <a:t>states</a:t>
            </a:r>
            <a:r>
              <a:rPr lang="pt-BR" sz="2400"/>
              <a:t>"),.</a:t>
            </a:r>
          </a:p>
          <a:p>
            <a:pPr>
              <a:lnSpc>
                <a:spcPct val="80000"/>
              </a:lnSpc>
              <a:buFont typeface="Wingdings" charset="2"/>
              <a:buNone/>
            </a:pPr>
            <a:r>
              <a:rPr lang="pt-BR" sz="240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pt-BR"/>
              <a:t>Memórias</a:t>
            </a:r>
          </a:p>
        </p:txBody>
      </p:sp>
      <p:sp>
        <p:nvSpPr>
          <p:cNvPr id="13315" name="Rectangle 3"/>
          <p:cNvSpPr>
            <a:spLocks noGrp="1" noChangeArrowheads="1"/>
          </p:cNvSpPr>
          <p:nvPr>
            <p:ph type="body" idx="1"/>
          </p:nvPr>
        </p:nvSpPr>
        <p:spPr>
          <a:xfrm>
            <a:off x="457200" y="1600200"/>
            <a:ext cx="8229600" cy="4781550"/>
          </a:xfrm>
        </p:spPr>
        <p:txBody>
          <a:bodyPr/>
          <a:lstStyle/>
          <a:p>
            <a:pPr>
              <a:lnSpc>
                <a:spcPct val="90000"/>
              </a:lnSpc>
            </a:pPr>
            <a:r>
              <a:rPr lang="pt-BR" sz="2400" b="1"/>
              <a:t>HIERARQUIA DE MEMÓRIA</a:t>
            </a:r>
          </a:p>
          <a:p>
            <a:pPr>
              <a:lnSpc>
                <a:spcPct val="90000"/>
              </a:lnSpc>
            </a:pPr>
            <a:endParaRPr lang="pt-BR" sz="2400" b="1"/>
          </a:p>
          <a:p>
            <a:pPr>
              <a:lnSpc>
                <a:spcPct val="90000"/>
              </a:lnSpc>
            </a:pPr>
            <a:r>
              <a:rPr lang="pt-BR" sz="2400" b="1"/>
              <a:t>MEMÓRIA CACHE</a:t>
            </a:r>
          </a:p>
          <a:p>
            <a:pPr>
              <a:lnSpc>
                <a:spcPct val="90000"/>
              </a:lnSpc>
              <a:buFont typeface="Wingdings" charset="2"/>
              <a:buNone/>
            </a:pPr>
            <a:endParaRPr lang="pt-BR" sz="2400"/>
          </a:p>
          <a:p>
            <a:pPr algn="just">
              <a:lnSpc>
                <a:spcPct val="90000"/>
              </a:lnSpc>
              <a:buFont typeface="Wingdings" charset="2"/>
              <a:buNone/>
            </a:pPr>
            <a:r>
              <a:rPr lang="pt-BR" sz="2400"/>
              <a:t>	Por esse motivo, desenvolveram-se outras arquiteturas de memória privilegiando a velocidade de acesso.</a:t>
            </a:r>
          </a:p>
          <a:p>
            <a:pPr algn="just">
              <a:lnSpc>
                <a:spcPct val="90000"/>
              </a:lnSpc>
              <a:buFont typeface="Wingdings" charset="2"/>
              <a:buNone/>
            </a:pPr>
            <a:endParaRPr lang="pt-BR" sz="2400"/>
          </a:p>
          <a:p>
            <a:pPr algn="just">
              <a:lnSpc>
                <a:spcPct val="90000"/>
              </a:lnSpc>
              <a:buFont typeface="Wingdings" charset="2"/>
              <a:buNone/>
            </a:pPr>
            <a:r>
              <a:rPr lang="pt-BR" sz="2400"/>
              <a:t>	A arquitetura da memória </a:t>
            </a:r>
            <a:r>
              <a:rPr lang="pt-BR" sz="2400" i="1"/>
              <a:t>cache</a:t>
            </a:r>
            <a:r>
              <a:rPr lang="pt-BR" sz="2400"/>
              <a:t> é muito diferente da arquitetura da memória principal e o acesso a ela é muitas vezes mais rápido (p.ex: 5 ns contra 70 ns).</a:t>
            </a:r>
            <a:br>
              <a:rPr lang="pt-BR" sz="2400"/>
            </a:br>
            <a:r>
              <a:rPr lang="pt-BR" sz="2400"/>
              <a:t/>
            </a:r>
            <a:br>
              <a:rPr lang="pt-BR" sz="2400"/>
            </a:br>
            <a:endParaRPr lang="pt-BR"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pt-BR"/>
              <a:t>Memórias</a:t>
            </a:r>
          </a:p>
        </p:txBody>
      </p:sp>
      <p:sp>
        <p:nvSpPr>
          <p:cNvPr id="12291" name="Rectangle 3"/>
          <p:cNvSpPr>
            <a:spLocks noGrp="1" noChangeArrowheads="1"/>
          </p:cNvSpPr>
          <p:nvPr>
            <p:ph type="body" idx="1"/>
          </p:nvPr>
        </p:nvSpPr>
        <p:spPr>
          <a:xfrm>
            <a:off x="457200" y="1600200"/>
            <a:ext cx="8229600" cy="4924425"/>
          </a:xfrm>
        </p:spPr>
        <p:txBody>
          <a:bodyPr/>
          <a:lstStyle/>
          <a:p>
            <a:pPr>
              <a:lnSpc>
                <a:spcPct val="80000"/>
              </a:lnSpc>
            </a:pPr>
            <a:r>
              <a:rPr lang="pt-BR" sz="2400" b="1"/>
              <a:t>HIERARQUIA DE MEMÓRIA</a:t>
            </a:r>
          </a:p>
          <a:p>
            <a:pPr>
              <a:lnSpc>
                <a:spcPct val="80000"/>
              </a:lnSpc>
            </a:pPr>
            <a:endParaRPr lang="pt-BR" sz="2400" b="1"/>
          </a:p>
          <a:p>
            <a:pPr>
              <a:lnSpc>
                <a:spcPct val="80000"/>
              </a:lnSpc>
            </a:pPr>
            <a:r>
              <a:rPr lang="pt-BR" sz="2400" b="1"/>
              <a:t>MEMÓRIA CACHE</a:t>
            </a:r>
            <a:endParaRPr lang="pt-BR" sz="2400"/>
          </a:p>
          <a:p>
            <a:pPr algn="just">
              <a:lnSpc>
                <a:spcPct val="80000"/>
              </a:lnSpc>
              <a:buFont typeface="Wingdings" charset="2"/>
              <a:buNone/>
            </a:pPr>
            <a:r>
              <a:rPr lang="pt-BR" sz="2400"/>
              <a:t>	</a:t>
            </a:r>
            <a:br>
              <a:rPr lang="pt-BR" sz="2400"/>
            </a:br>
            <a:r>
              <a:rPr lang="pt-BR" sz="2400"/>
              <a:t>O custo de fabricação da memória </a:t>
            </a:r>
            <a:r>
              <a:rPr lang="pt-BR" sz="2400" i="1"/>
              <a:t>cache</a:t>
            </a:r>
            <a:r>
              <a:rPr lang="pt-BR" sz="2400"/>
              <a:t> é muito maior que o da MP. Desta forma, não é econômico construir um computador somente com tecnologia de memória </a:t>
            </a:r>
            <a:r>
              <a:rPr lang="pt-BR" sz="2400" i="1"/>
              <a:t>cache</a:t>
            </a:r>
            <a:r>
              <a:rPr lang="pt-BR" sz="2400"/>
              <a:t>. </a:t>
            </a:r>
          </a:p>
          <a:p>
            <a:pPr algn="just">
              <a:lnSpc>
                <a:spcPct val="80000"/>
              </a:lnSpc>
              <a:buFont typeface="Wingdings" charset="2"/>
              <a:buNone/>
            </a:pPr>
            <a:r>
              <a:rPr lang="pt-BR" sz="2400"/>
              <a:t>	</a:t>
            </a:r>
          </a:p>
          <a:p>
            <a:pPr>
              <a:lnSpc>
                <a:spcPct val="80000"/>
              </a:lnSpc>
              <a:buFont typeface="Wingdings" charset="2"/>
              <a:buNone/>
            </a:pPr>
            <a:r>
              <a:rPr lang="pt-BR" sz="2400"/>
              <a:t>	Criou-se então um artifício, incorporando-se ao computador uma pequena porção de memória </a:t>
            </a:r>
            <a:r>
              <a:rPr lang="pt-BR" sz="2400" i="1"/>
              <a:t>cache</a:t>
            </a:r>
            <a:r>
              <a:rPr lang="pt-BR" sz="2400"/>
              <a:t>, localizada entre a UCP e a MP, e que funciona como um espelho de parte da MP. </a:t>
            </a:r>
            <a:br>
              <a:rPr lang="pt-BR" sz="2400"/>
            </a:br>
            <a:r>
              <a:rPr lang="pt-BR" sz="2400"/>
              <a:t/>
            </a:r>
            <a:br>
              <a:rPr lang="pt-BR" sz="2400"/>
            </a:br>
            <a:endParaRPr lang="pt-BR" sz="2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pt-BR"/>
              <a:t>Memórias</a:t>
            </a:r>
          </a:p>
        </p:txBody>
      </p:sp>
      <p:sp>
        <p:nvSpPr>
          <p:cNvPr id="16387" name="Rectangle 3"/>
          <p:cNvSpPr>
            <a:spLocks noGrp="1" noChangeArrowheads="1"/>
          </p:cNvSpPr>
          <p:nvPr>
            <p:ph type="body" idx="1"/>
          </p:nvPr>
        </p:nvSpPr>
        <p:spPr>
          <a:xfrm>
            <a:off x="457200" y="1600200"/>
            <a:ext cx="8229600" cy="4781550"/>
          </a:xfrm>
        </p:spPr>
        <p:txBody>
          <a:bodyPr/>
          <a:lstStyle/>
          <a:p>
            <a:pPr>
              <a:lnSpc>
                <a:spcPct val="80000"/>
              </a:lnSpc>
            </a:pPr>
            <a:r>
              <a:rPr lang="pt-BR" sz="2800" b="1"/>
              <a:t>HIERARQUIA DE MEMÓRIA</a:t>
            </a:r>
          </a:p>
          <a:p>
            <a:pPr>
              <a:lnSpc>
                <a:spcPct val="80000"/>
              </a:lnSpc>
            </a:pPr>
            <a:endParaRPr lang="pt-BR" sz="2800" b="1"/>
          </a:p>
          <a:p>
            <a:pPr>
              <a:lnSpc>
                <a:spcPct val="80000"/>
              </a:lnSpc>
            </a:pPr>
            <a:r>
              <a:rPr lang="pt-BR" sz="2800" b="1"/>
              <a:t>MEMÓRIA CACHE</a:t>
            </a:r>
            <a:endParaRPr lang="pt-BR" sz="2800"/>
          </a:p>
          <a:p>
            <a:pPr algn="just">
              <a:lnSpc>
                <a:spcPct val="80000"/>
              </a:lnSpc>
              <a:buFont typeface="Wingdings" charset="2"/>
              <a:buNone/>
            </a:pPr>
            <a:r>
              <a:rPr lang="pt-BR" sz="2800"/>
              <a:t>	</a:t>
            </a:r>
            <a:br>
              <a:rPr lang="pt-BR" sz="2800"/>
            </a:br>
            <a:r>
              <a:rPr lang="pt-BR" sz="2800"/>
              <a:t>Desenvolveram-se ainda algoritmos que fazem com que, a cada momento, a memória </a:t>
            </a:r>
            <a:r>
              <a:rPr lang="pt-BR" sz="2800" i="1"/>
              <a:t>cache</a:t>
            </a:r>
            <a:r>
              <a:rPr lang="pt-BR" sz="2800"/>
              <a:t> armazene a porção de código ou dados (por exemplo, uma sub-rotina) que estão sendo usados pelas UCP. Esta transferência (MP &lt;--&gt; </a:t>
            </a:r>
            <a:r>
              <a:rPr lang="pt-BR" sz="2800" i="1"/>
              <a:t>Cache</a:t>
            </a:r>
            <a:r>
              <a:rPr lang="pt-BR" sz="2800"/>
              <a:t>) é feita pelo </a:t>
            </a:r>
            <a:r>
              <a:rPr lang="pt-BR" sz="2800" i="1"/>
              <a:t>hardware</a:t>
            </a:r>
            <a:r>
              <a:rPr lang="pt-BR" sz="2800"/>
              <a:t>: ela independe do </a:t>
            </a:r>
            <a:r>
              <a:rPr lang="pt-BR" sz="2800" i="1"/>
              <a:t>software</a:t>
            </a:r>
            <a:r>
              <a:rPr lang="pt-BR" sz="2800"/>
              <a:t>, que ignora se existe ou não memória cache.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pt-BR"/>
              <a:t>Memórias</a:t>
            </a:r>
          </a:p>
        </p:txBody>
      </p:sp>
      <p:sp>
        <p:nvSpPr>
          <p:cNvPr id="15363" name="Rectangle 3"/>
          <p:cNvSpPr>
            <a:spLocks noGrp="1" noChangeArrowheads="1"/>
          </p:cNvSpPr>
          <p:nvPr>
            <p:ph type="body" idx="1"/>
          </p:nvPr>
        </p:nvSpPr>
        <p:spPr>
          <a:xfrm>
            <a:off x="457200" y="1600200"/>
            <a:ext cx="8229600" cy="4997450"/>
          </a:xfrm>
        </p:spPr>
        <p:txBody>
          <a:bodyPr/>
          <a:lstStyle/>
          <a:p>
            <a:pPr>
              <a:lnSpc>
                <a:spcPct val="80000"/>
              </a:lnSpc>
            </a:pPr>
            <a:r>
              <a:rPr lang="pt-BR" sz="1800" b="1"/>
              <a:t>HIERARQUIA DE MEMÓRIA</a:t>
            </a:r>
          </a:p>
          <a:p>
            <a:pPr>
              <a:lnSpc>
                <a:spcPct val="80000"/>
              </a:lnSpc>
            </a:pPr>
            <a:endParaRPr lang="pt-BR" sz="1800" b="1"/>
          </a:p>
          <a:p>
            <a:pPr>
              <a:lnSpc>
                <a:spcPct val="80000"/>
              </a:lnSpc>
            </a:pPr>
            <a:r>
              <a:rPr lang="pt-BR" sz="1800" b="1"/>
              <a:t>MEMÓRIA CACHE</a:t>
            </a:r>
            <a:endParaRPr lang="pt-BR" sz="1800"/>
          </a:p>
          <a:p>
            <a:pPr algn="just">
              <a:lnSpc>
                <a:spcPct val="80000"/>
              </a:lnSpc>
              <a:buFont typeface="Wingdings" charset="2"/>
              <a:buNone/>
            </a:pPr>
            <a:r>
              <a:rPr lang="pt-BR" sz="1800"/>
              <a:t>	</a:t>
            </a:r>
            <a:br>
              <a:rPr lang="pt-BR" sz="1800"/>
            </a:br>
            <a:r>
              <a:rPr lang="pt-BR" sz="1800"/>
              <a:t/>
            </a:r>
            <a:br>
              <a:rPr lang="pt-BR" sz="1800"/>
            </a:br>
            <a:r>
              <a:rPr lang="pt-BR" sz="2400"/>
              <a:t>A memória </a:t>
            </a:r>
            <a:r>
              <a:rPr lang="pt-BR" sz="2400" i="1"/>
              <a:t>cache</a:t>
            </a:r>
            <a:r>
              <a:rPr lang="pt-BR" sz="2400"/>
              <a:t> opera em função de um princípio estatístico comprovado: em geral, os programas tendem a referenciar várias vezes pequenos trechos de programas, como </a:t>
            </a:r>
            <a:r>
              <a:rPr lang="pt-BR" sz="2400" i="1"/>
              <a:t>loops</a:t>
            </a:r>
            <a:r>
              <a:rPr lang="pt-BR" sz="2400"/>
              <a:t>, sub-rotinas, funções e só tem sentido porque programas executados linearmente, seqüencialmente, são raros. </a:t>
            </a:r>
          </a:p>
          <a:p>
            <a:pPr algn="just">
              <a:lnSpc>
                <a:spcPct val="80000"/>
              </a:lnSpc>
              <a:buFont typeface="Wingdings" charset="2"/>
              <a:buNone/>
            </a:pPr>
            <a:r>
              <a:rPr lang="pt-BR" sz="2400"/>
              <a:t>	</a:t>
            </a:r>
          </a:p>
          <a:p>
            <a:pPr algn="just">
              <a:lnSpc>
                <a:spcPct val="80000"/>
              </a:lnSpc>
              <a:buFont typeface="Wingdings" charset="2"/>
              <a:buNone/>
            </a:pPr>
            <a:r>
              <a:rPr lang="pt-BR" sz="2400"/>
              <a:t>	Desta forma, algoritmos (chamados algoritmos de cache) podem controlar qual parte do código ficará copiado na </a:t>
            </a:r>
            <a:r>
              <a:rPr lang="pt-BR" sz="2400" i="1"/>
              <a:t>cache</a:t>
            </a:r>
            <a:r>
              <a:rPr lang="pt-BR" sz="2400"/>
              <a:t>, a cada momento.</a:t>
            </a:r>
            <a:br>
              <a:rPr lang="pt-BR" sz="2400"/>
            </a:br>
            <a:r>
              <a:rPr lang="pt-BR" sz="1800"/>
              <a:t/>
            </a:r>
            <a:br>
              <a:rPr lang="pt-BR" sz="1800"/>
            </a:br>
            <a:endParaRPr lang="pt-BR" sz="18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pt-BR"/>
              <a:t>Memórias</a:t>
            </a:r>
          </a:p>
        </p:txBody>
      </p:sp>
      <p:sp>
        <p:nvSpPr>
          <p:cNvPr id="17411" name="Rectangle 3"/>
          <p:cNvSpPr>
            <a:spLocks noGrp="1" noChangeArrowheads="1"/>
          </p:cNvSpPr>
          <p:nvPr>
            <p:ph type="body" idx="1"/>
          </p:nvPr>
        </p:nvSpPr>
        <p:spPr>
          <a:xfrm>
            <a:off x="457200" y="1600200"/>
            <a:ext cx="8229600" cy="4781550"/>
          </a:xfrm>
        </p:spPr>
        <p:txBody>
          <a:bodyPr/>
          <a:lstStyle/>
          <a:p>
            <a:pPr>
              <a:lnSpc>
                <a:spcPct val="80000"/>
              </a:lnSpc>
            </a:pPr>
            <a:r>
              <a:rPr lang="pt-BR" sz="2000" b="1"/>
              <a:t>HIERARQUIA DE MEMÓRIA</a:t>
            </a:r>
          </a:p>
          <a:p>
            <a:pPr>
              <a:lnSpc>
                <a:spcPct val="80000"/>
              </a:lnSpc>
            </a:pPr>
            <a:endParaRPr lang="pt-BR" sz="2000" b="1"/>
          </a:p>
          <a:p>
            <a:pPr>
              <a:lnSpc>
                <a:spcPct val="80000"/>
              </a:lnSpc>
            </a:pPr>
            <a:r>
              <a:rPr lang="pt-BR" sz="2000" b="1"/>
              <a:t>MEMÓRIA CACHE</a:t>
            </a:r>
            <a:endParaRPr lang="pt-BR" sz="2000"/>
          </a:p>
          <a:p>
            <a:pPr algn="just">
              <a:lnSpc>
                <a:spcPct val="80000"/>
              </a:lnSpc>
              <a:buFont typeface="Wingdings" charset="2"/>
              <a:buNone/>
            </a:pPr>
            <a:r>
              <a:rPr lang="pt-BR" sz="2000"/>
              <a:t>	</a:t>
            </a:r>
            <a:br>
              <a:rPr lang="pt-BR" sz="2000"/>
            </a:br>
            <a:r>
              <a:rPr lang="pt-BR" sz="2400"/>
              <a:t/>
            </a:r>
            <a:br>
              <a:rPr lang="pt-BR" sz="2400"/>
            </a:br>
            <a:r>
              <a:rPr lang="pt-BR" sz="2400"/>
              <a:t>Quando a MP busca um determinado trecho de código e o encontra na cache, dá-se um </a:t>
            </a:r>
            <a:r>
              <a:rPr lang="pt-BR" sz="2400" i="1"/>
              <a:t>"cache hit"</a:t>
            </a:r>
            <a:r>
              <a:rPr lang="pt-BR" sz="2400"/>
              <a:t> , enquanto se o dado não estiver presente na cache será necessário requisitar o mesmo à MP, acarretando atraso no processamento e dá-se um "cache miss" ou "cache fault". O índice de </a:t>
            </a:r>
            <a:r>
              <a:rPr lang="pt-BR" sz="2400" i="1"/>
              <a:t>cache hit</a:t>
            </a:r>
            <a:r>
              <a:rPr lang="pt-BR" sz="2400"/>
              <a:t> ou taxa de acerto da </a:t>
            </a:r>
            <a:r>
              <a:rPr lang="pt-BR" sz="2400" i="1"/>
              <a:t>cache</a:t>
            </a:r>
            <a:r>
              <a:rPr lang="pt-BR" sz="2400"/>
              <a:t> é geralmente acima de 90%.</a:t>
            </a:r>
            <a:br>
              <a:rPr lang="pt-BR" sz="2400"/>
            </a:br>
            <a:r>
              <a:rPr lang="pt-BR" sz="2400"/>
              <a:t/>
            </a:r>
            <a:br>
              <a:rPr lang="pt-BR" sz="2400"/>
            </a:br>
            <a:r>
              <a:rPr lang="pt-BR" sz="2400"/>
              <a:t>Memórias </a:t>
            </a:r>
            <a:r>
              <a:rPr lang="pt-BR" sz="2400" i="1"/>
              <a:t>cache</a:t>
            </a:r>
            <a:r>
              <a:rPr lang="pt-BR" sz="2400"/>
              <a:t> também são VOLÁTEIS, isto é, dependem de estar energizadas para manter gravado seu conteúdo.</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pt-BR"/>
              <a:t>Memórias</a:t>
            </a:r>
          </a:p>
        </p:txBody>
      </p:sp>
      <p:sp>
        <p:nvSpPr>
          <p:cNvPr id="18435" name="Rectangle 3"/>
          <p:cNvSpPr>
            <a:spLocks noGrp="1" noChangeArrowheads="1"/>
          </p:cNvSpPr>
          <p:nvPr>
            <p:ph type="body" idx="1"/>
          </p:nvPr>
        </p:nvSpPr>
        <p:spPr>
          <a:xfrm>
            <a:off x="457200" y="1600200"/>
            <a:ext cx="8229600" cy="4781550"/>
          </a:xfrm>
        </p:spPr>
        <p:txBody>
          <a:bodyPr/>
          <a:lstStyle/>
          <a:p>
            <a:pPr>
              <a:lnSpc>
                <a:spcPct val="80000"/>
              </a:lnSpc>
            </a:pPr>
            <a:r>
              <a:rPr lang="pt-BR" sz="2000" b="1"/>
              <a:t>HIERARQUIA DE MEMÓRIA</a:t>
            </a:r>
          </a:p>
          <a:p>
            <a:pPr>
              <a:lnSpc>
                <a:spcPct val="80000"/>
              </a:lnSpc>
              <a:buFont typeface="Wingdings" charset="2"/>
              <a:buNone/>
            </a:pPr>
            <a:endParaRPr lang="pt-BR" sz="2000" b="1"/>
          </a:p>
          <a:p>
            <a:pPr>
              <a:lnSpc>
                <a:spcPct val="80000"/>
              </a:lnSpc>
            </a:pPr>
            <a:r>
              <a:rPr lang="pt-BR" sz="2000" b="1"/>
              <a:t>MEMÓRIAS AUXILIARES</a:t>
            </a:r>
          </a:p>
          <a:p>
            <a:pPr>
              <a:lnSpc>
                <a:spcPct val="80000"/>
              </a:lnSpc>
              <a:buFont typeface="Wingdings" charset="2"/>
              <a:buNone/>
            </a:pPr>
            <a:endParaRPr lang="pt-BR" sz="2000"/>
          </a:p>
          <a:p>
            <a:pPr algn="just">
              <a:lnSpc>
                <a:spcPct val="80000"/>
              </a:lnSpc>
              <a:buFont typeface="Wingdings" charset="2"/>
              <a:buNone/>
            </a:pPr>
            <a:r>
              <a:rPr lang="pt-BR" sz="2000"/>
              <a:t>	</a:t>
            </a:r>
            <a:r>
              <a:rPr lang="pt-BR" sz="2400"/>
              <a:t>Memórias auxiliares resolvem problemas de armazenamento de grandes quantidades de informações. A capacidade da MP é limitada pelo seu relativamente alto custo, enquanto as memórias auxiliares tem maior capacidade e menor custo; portanto, o custo por bit armazenado é muito menor. </a:t>
            </a:r>
            <a:br>
              <a:rPr lang="pt-BR" sz="2400"/>
            </a:br>
            <a:r>
              <a:rPr lang="pt-BR" sz="2400"/>
              <a:t/>
            </a:r>
            <a:br>
              <a:rPr lang="pt-BR" sz="2400"/>
            </a:br>
            <a:r>
              <a:rPr lang="pt-BR" sz="2400"/>
              <a:t>Outra vantagem importante é que as memórias auxiliares não são VOLÁTEIS, isto é, não dependem de estar energizadas para manter gravado seu conteúdo.</a:t>
            </a:r>
            <a:br>
              <a:rPr lang="pt-BR" sz="2400"/>
            </a:br>
            <a:r>
              <a:rPr lang="pt-BR" sz="2000"/>
              <a:t/>
            </a:r>
            <a:br>
              <a:rPr lang="pt-BR" sz="2000"/>
            </a:br>
            <a:endParaRPr lang="pt-BR" sz="2000" b="1"/>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pt-BR"/>
              <a:t>Memórias</a:t>
            </a:r>
          </a:p>
        </p:txBody>
      </p:sp>
      <p:sp>
        <p:nvSpPr>
          <p:cNvPr id="19459" name="Rectangle 3"/>
          <p:cNvSpPr>
            <a:spLocks noGrp="1" noChangeArrowheads="1"/>
          </p:cNvSpPr>
          <p:nvPr>
            <p:ph type="body" idx="1"/>
          </p:nvPr>
        </p:nvSpPr>
        <p:spPr>
          <a:xfrm>
            <a:off x="457200" y="1600200"/>
            <a:ext cx="8229600" cy="4781550"/>
          </a:xfrm>
        </p:spPr>
        <p:txBody>
          <a:bodyPr/>
          <a:lstStyle/>
          <a:p>
            <a:r>
              <a:rPr lang="pt-BR" sz="2800" b="1"/>
              <a:t>HIERARQUIA DE MEMÓRIA</a:t>
            </a:r>
          </a:p>
          <a:p>
            <a:pPr>
              <a:buFont typeface="Wingdings" charset="2"/>
              <a:buNone/>
            </a:pPr>
            <a:endParaRPr lang="pt-BR" sz="2800" b="1"/>
          </a:p>
          <a:p>
            <a:r>
              <a:rPr lang="pt-BR" sz="2800" b="1"/>
              <a:t>MEMÓRIAS AUXILIARES</a:t>
            </a:r>
          </a:p>
          <a:p>
            <a:pPr>
              <a:buFont typeface="Wingdings" charset="2"/>
              <a:buNone/>
            </a:pPr>
            <a:endParaRPr lang="pt-BR" sz="2800"/>
          </a:p>
          <a:p>
            <a:pPr algn="just">
              <a:buFont typeface="Wingdings" charset="2"/>
              <a:buNone/>
            </a:pPr>
            <a:r>
              <a:rPr lang="pt-BR" sz="2800"/>
              <a:t>	Os principais dispositivos de memória auxiliar são: discos rígidos (ou HD), drives de disquete, unidades de fita, CD-ROM, DVD, unidades ótico-magnéticas,etc.</a:t>
            </a:r>
            <a:br>
              <a:rPr lang="pt-BR" sz="2800"/>
            </a:br>
            <a:r>
              <a:rPr lang="pt-BR" sz="2800"/>
              <a:t/>
            </a:r>
            <a:br>
              <a:rPr lang="pt-BR" sz="2800"/>
            </a:br>
            <a:endParaRPr lang="pt-BR" sz="2800" b="1"/>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pt-BR"/>
              <a:t>Memórias</a:t>
            </a:r>
          </a:p>
        </p:txBody>
      </p:sp>
      <p:sp>
        <p:nvSpPr>
          <p:cNvPr id="20483" name="Rectangle 3"/>
          <p:cNvSpPr>
            <a:spLocks noGrp="1" noChangeArrowheads="1"/>
          </p:cNvSpPr>
          <p:nvPr>
            <p:ph type="body" idx="1"/>
          </p:nvPr>
        </p:nvSpPr>
        <p:spPr>
          <a:xfrm>
            <a:off x="457200" y="1600200"/>
            <a:ext cx="8229600" cy="4924425"/>
          </a:xfrm>
        </p:spPr>
        <p:txBody>
          <a:bodyPr/>
          <a:lstStyle/>
          <a:p>
            <a:pPr>
              <a:lnSpc>
                <a:spcPct val="80000"/>
              </a:lnSpc>
            </a:pPr>
            <a:r>
              <a:rPr lang="pt-BR" sz="2400" b="1"/>
              <a:t>HIERARQUIA DE MEMÓRIA</a:t>
            </a:r>
          </a:p>
          <a:p>
            <a:pPr>
              <a:lnSpc>
                <a:spcPct val="80000"/>
              </a:lnSpc>
              <a:buFont typeface="Wingdings" charset="2"/>
              <a:buNone/>
            </a:pPr>
            <a:endParaRPr lang="pt-BR" sz="2400" b="1"/>
          </a:p>
          <a:p>
            <a:pPr>
              <a:lnSpc>
                <a:spcPct val="80000"/>
              </a:lnSpc>
            </a:pPr>
            <a:r>
              <a:rPr lang="pt-BR" sz="2400" b="1"/>
              <a:t>Memória Principal</a:t>
            </a:r>
          </a:p>
          <a:p>
            <a:pPr>
              <a:lnSpc>
                <a:spcPct val="80000"/>
              </a:lnSpc>
            </a:pPr>
            <a:endParaRPr lang="pt-BR" sz="2400"/>
          </a:p>
          <a:p>
            <a:pPr algn="just">
              <a:lnSpc>
                <a:spcPct val="80000"/>
              </a:lnSpc>
            </a:pPr>
            <a:r>
              <a:rPr lang="pt-BR" sz="2400"/>
              <a:t>Memória Principal é a parte do computador onde programas e dados são armazenados para processamento. </a:t>
            </a:r>
          </a:p>
          <a:p>
            <a:pPr algn="just">
              <a:lnSpc>
                <a:spcPct val="80000"/>
              </a:lnSpc>
            </a:pPr>
            <a:r>
              <a:rPr lang="pt-BR" sz="2400"/>
              <a:t>A informação permanece na memória principal apenas enquanto for necessário para seu emprego pela UCP, sendo então a área de MP ocupada pela informação pode ser liberada para ser posteriormente sobregravada por outra informação. </a:t>
            </a:r>
          </a:p>
          <a:p>
            <a:pPr>
              <a:lnSpc>
                <a:spcPct val="80000"/>
              </a:lnSpc>
            </a:pPr>
            <a:r>
              <a:rPr lang="pt-BR" sz="2400"/>
              <a:t>Quem controla a utilização da memória principal é o Sistema Operacional.</a:t>
            </a:r>
            <a:br>
              <a:rPr lang="pt-BR" sz="2400"/>
            </a:br>
            <a:endParaRPr lang="pt-BR" sz="24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pt-BR"/>
              <a:t>Memórias</a:t>
            </a:r>
          </a:p>
        </p:txBody>
      </p:sp>
      <p:sp>
        <p:nvSpPr>
          <p:cNvPr id="22531" name="Rectangle 3"/>
          <p:cNvSpPr>
            <a:spLocks noGrp="1" noChangeArrowheads="1"/>
          </p:cNvSpPr>
          <p:nvPr>
            <p:ph type="body" idx="1"/>
          </p:nvPr>
        </p:nvSpPr>
        <p:spPr>
          <a:xfrm>
            <a:off x="457200" y="1600200"/>
            <a:ext cx="8229600" cy="4924425"/>
          </a:xfrm>
        </p:spPr>
        <p:txBody>
          <a:bodyPr/>
          <a:lstStyle/>
          <a:p>
            <a:pPr>
              <a:lnSpc>
                <a:spcPct val="80000"/>
              </a:lnSpc>
            </a:pPr>
            <a:r>
              <a:rPr lang="pt-BR" sz="2000" b="1"/>
              <a:t>HIERARQUIA DE MEMÓRIA</a:t>
            </a:r>
          </a:p>
          <a:p>
            <a:pPr>
              <a:lnSpc>
                <a:spcPct val="80000"/>
              </a:lnSpc>
              <a:buFont typeface="Wingdings" charset="2"/>
              <a:buNone/>
            </a:pPr>
            <a:endParaRPr lang="pt-BR" sz="2000" b="1"/>
          </a:p>
          <a:p>
            <a:pPr>
              <a:lnSpc>
                <a:spcPct val="80000"/>
              </a:lnSpc>
            </a:pPr>
            <a:r>
              <a:rPr lang="pt-BR" sz="2400"/>
              <a:t>ESTRUTURA DA MEMÓRIA PRINCIPAL </a:t>
            </a:r>
          </a:p>
          <a:p>
            <a:pPr>
              <a:lnSpc>
                <a:spcPct val="80000"/>
              </a:lnSpc>
              <a:buFont typeface="Wingdings" charset="2"/>
              <a:buNone/>
            </a:pPr>
            <a:r>
              <a:rPr lang="pt-BR" sz="2400"/>
              <a:t>	CÉLULAS E ENDEREÇOS </a:t>
            </a:r>
          </a:p>
          <a:p>
            <a:pPr>
              <a:lnSpc>
                <a:spcPct val="80000"/>
              </a:lnSpc>
              <a:buFont typeface="Wingdings" charset="2"/>
              <a:buNone/>
            </a:pPr>
            <a:endParaRPr lang="pt-BR" sz="2400"/>
          </a:p>
          <a:p>
            <a:pPr>
              <a:lnSpc>
                <a:spcPct val="80000"/>
              </a:lnSpc>
            </a:pPr>
            <a:r>
              <a:rPr lang="pt-BR" sz="2400" b="1"/>
              <a:t>Célula</a:t>
            </a:r>
            <a:r>
              <a:rPr lang="pt-BR" sz="2400"/>
              <a:t> : A memória principal é organizada em células. Célula é a menor unidade da memória que pode ser endereçada.</a:t>
            </a:r>
          </a:p>
          <a:p>
            <a:pPr>
              <a:lnSpc>
                <a:spcPct val="80000"/>
              </a:lnSpc>
              <a:buFont typeface="Wingdings" charset="2"/>
              <a:buNone/>
            </a:pPr>
            <a:endParaRPr lang="pt-BR" sz="2400"/>
          </a:p>
          <a:p>
            <a:pPr>
              <a:lnSpc>
                <a:spcPct val="80000"/>
              </a:lnSpc>
            </a:pPr>
            <a:r>
              <a:rPr lang="pt-BR" sz="2400"/>
              <a:t> As memórias são compostas de um determinado número de células ou posições. Cada célula é composta de um determinado número de bits. Todas as células de um dado computador tem o mesmo tamanho, isto é, todas as células daquele computador terão o mesmo número de bits.</a:t>
            </a:r>
            <a:endParaRPr lang="pt-B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9219" name="Rectangle 3"/>
          <p:cNvSpPr>
            <a:spLocks noGrp="1" noChangeArrowheads="1"/>
          </p:cNvSpPr>
          <p:nvPr>
            <p:ph type="body" idx="1"/>
          </p:nvPr>
        </p:nvSpPr>
        <p:spPr/>
        <p:txBody>
          <a:bodyPr/>
          <a:lstStyle/>
          <a:p>
            <a:pPr>
              <a:lnSpc>
                <a:spcPct val="90000"/>
              </a:lnSpc>
            </a:pPr>
            <a:r>
              <a:rPr lang="pt-BR" sz="2400"/>
              <a:t>Registradores utilizados</a:t>
            </a:r>
          </a:p>
          <a:p>
            <a:pPr>
              <a:lnSpc>
                <a:spcPct val="90000"/>
              </a:lnSpc>
              <a:buFont typeface="Wingdings" charset="2"/>
              <a:buNone/>
            </a:pPr>
            <a:endParaRPr lang="pt-BR" sz="2400"/>
          </a:p>
          <a:p>
            <a:pPr>
              <a:lnSpc>
                <a:spcPct val="90000"/>
              </a:lnSpc>
              <a:buFont typeface="Wingdings" charset="2"/>
              <a:buNone/>
            </a:pPr>
            <a:r>
              <a:rPr lang="pt-BR" sz="2400"/>
              <a:t>	A comunicação entre MP e UCP usa dois registradores da UCP:</a:t>
            </a:r>
          </a:p>
          <a:p>
            <a:pPr>
              <a:lnSpc>
                <a:spcPct val="90000"/>
              </a:lnSpc>
              <a:buFont typeface="Wingdings" charset="2"/>
              <a:buNone/>
            </a:pPr>
            <a:endParaRPr lang="pt-BR" sz="2400"/>
          </a:p>
          <a:p>
            <a:pPr>
              <a:lnSpc>
                <a:spcPct val="90000"/>
              </a:lnSpc>
            </a:pPr>
            <a:r>
              <a:rPr lang="pt-BR" sz="2400"/>
              <a:t>	REM - Registrador de Endereços de Memória - ou, em inglês, Memory Address Register (MAR),</a:t>
            </a:r>
          </a:p>
          <a:p>
            <a:pPr>
              <a:lnSpc>
                <a:spcPct val="90000"/>
              </a:lnSpc>
            </a:pPr>
            <a:r>
              <a:rPr lang="pt-BR" sz="2400"/>
              <a:t>	RDM - Registrador de Dados da Memória - ou, em inglês, Memory Buffer Register (MBR). </a:t>
            </a:r>
          </a:p>
          <a:p>
            <a:pPr>
              <a:lnSpc>
                <a:spcPct val="90000"/>
              </a:lnSpc>
            </a:pPr>
            <a:endParaRPr lang="pt-BR" sz="2400"/>
          </a:p>
          <a:p>
            <a:pPr algn="just">
              <a:lnSpc>
                <a:spcPct val="90000"/>
              </a:lnSpc>
              <a:buFont typeface="Wingdings" charset="2"/>
              <a:buNone/>
            </a:pPr>
            <a:r>
              <a:rPr lang="pt-BR" sz="240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pt-BR"/>
              <a:t>Memórias</a:t>
            </a:r>
          </a:p>
        </p:txBody>
      </p:sp>
      <p:sp>
        <p:nvSpPr>
          <p:cNvPr id="23555" name="Rectangle 3"/>
          <p:cNvSpPr>
            <a:spLocks noGrp="1" noChangeArrowheads="1"/>
          </p:cNvSpPr>
          <p:nvPr>
            <p:ph type="body" idx="1"/>
          </p:nvPr>
        </p:nvSpPr>
        <p:spPr>
          <a:xfrm>
            <a:off x="457200" y="1600200"/>
            <a:ext cx="8229600" cy="4924425"/>
          </a:xfrm>
        </p:spPr>
        <p:txBody>
          <a:bodyPr/>
          <a:lstStyle/>
          <a:p>
            <a:pPr>
              <a:lnSpc>
                <a:spcPct val="90000"/>
              </a:lnSpc>
            </a:pPr>
            <a:r>
              <a:rPr lang="pt-BR" sz="2400" b="1"/>
              <a:t>HIERARQUIA DE MEMÓRIA</a:t>
            </a:r>
          </a:p>
          <a:p>
            <a:pPr>
              <a:lnSpc>
                <a:spcPct val="90000"/>
              </a:lnSpc>
              <a:buFont typeface="Wingdings" charset="2"/>
              <a:buNone/>
            </a:pPr>
            <a:endParaRPr lang="pt-BR" sz="2400" b="1"/>
          </a:p>
          <a:p>
            <a:pPr>
              <a:lnSpc>
                <a:spcPct val="90000"/>
              </a:lnSpc>
            </a:pPr>
            <a:r>
              <a:rPr lang="pt-BR" sz="2400"/>
              <a:t>ESTRUTURA DA MEMÓRIA PRINCIPAL </a:t>
            </a:r>
          </a:p>
          <a:p>
            <a:pPr>
              <a:lnSpc>
                <a:spcPct val="90000"/>
              </a:lnSpc>
              <a:buFont typeface="Wingdings" charset="2"/>
              <a:buNone/>
            </a:pPr>
            <a:r>
              <a:rPr lang="pt-BR" sz="2400"/>
              <a:t>	CÉLULAS E ENDEREÇOS </a:t>
            </a:r>
          </a:p>
          <a:p>
            <a:pPr>
              <a:lnSpc>
                <a:spcPct val="90000"/>
              </a:lnSpc>
              <a:buFont typeface="Wingdings" charset="2"/>
              <a:buNone/>
            </a:pPr>
            <a:endParaRPr lang="pt-BR" sz="2400"/>
          </a:p>
          <a:p>
            <a:pPr>
              <a:lnSpc>
                <a:spcPct val="90000"/>
              </a:lnSpc>
            </a:pPr>
            <a:r>
              <a:rPr lang="pt-BR" sz="2400"/>
              <a:t>Cada célula é identificada por um </a:t>
            </a:r>
            <a:r>
              <a:rPr lang="pt-BR" sz="2400" b="1"/>
              <a:t>endereço</a:t>
            </a:r>
            <a:r>
              <a:rPr lang="pt-BR" sz="2400"/>
              <a:t> único, pela qual é referenciada pelo sistema e pelos programas. As células são numeradas seqüencialmente, uma a uma, de 0 a (N-1), chamado o </a:t>
            </a:r>
            <a:r>
              <a:rPr lang="pt-BR" sz="2400" b="1"/>
              <a:t>endereço da célula</a:t>
            </a:r>
            <a:r>
              <a:rPr lang="pt-BR" sz="2400"/>
              <a:t>. </a:t>
            </a:r>
          </a:p>
          <a:p>
            <a:pPr>
              <a:lnSpc>
                <a:spcPct val="90000"/>
              </a:lnSpc>
            </a:pPr>
            <a:r>
              <a:rPr lang="pt-BR" sz="2400" b="1"/>
              <a:t>Endereço</a:t>
            </a:r>
            <a:r>
              <a:rPr lang="pt-BR" sz="2400"/>
              <a:t> é o localizador da célula, que permite identificar univocamente uma célula. Assim, </a:t>
            </a:r>
            <a:r>
              <a:rPr lang="pt-BR" sz="2400" b="1"/>
              <a:t>cada célula pode ser identificada pelo seu endereço</a:t>
            </a:r>
            <a:r>
              <a:rPr lang="pt-BR" sz="2400"/>
              <a:t>. </a:t>
            </a:r>
            <a:endParaRPr lang="pt-BR" sz="2400" b="1"/>
          </a:p>
          <a:p>
            <a:pPr>
              <a:lnSpc>
                <a:spcPct val="90000"/>
              </a:lnSpc>
            </a:pPr>
            <a:endParaRPr lang="pt-BR" sz="24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pt-BR"/>
              <a:t>Memórias</a:t>
            </a:r>
          </a:p>
        </p:txBody>
      </p:sp>
      <p:sp>
        <p:nvSpPr>
          <p:cNvPr id="25603" name="Rectangle 3"/>
          <p:cNvSpPr>
            <a:spLocks noGrp="1" noChangeArrowheads="1"/>
          </p:cNvSpPr>
          <p:nvPr>
            <p:ph type="body" idx="1"/>
          </p:nvPr>
        </p:nvSpPr>
        <p:spPr>
          <a:xfrm>
            <a:off x="457200" y="1600200"/>
            <a:ext cx="8229600" cy="4924425"/>
          </a:xfrm>
        </p:spPr>
        <p:txBody>
          <a:bodyPr/>
          <a:lstStyle/>
          <a:p>
            <a:r>
              <a:rPr lang="pt-BR" b="1"/>
              <a:t>HIERARQUIA DE MEMÓRIA</a:t>
            </a:r>
          </a:p>
          <a:p>
            <a:r>
              <a:rPr lang="pt-BR" sz="2000"/>
              <a:t>ESTRUTURA DA MEMÓRIA PRINCIPAL </a:t>
            </a:r>
          </a:p>
          <a:p>
            <a:pPr>
              <a:buFont typeface="Wingdings" charset="2"/>
              <a:buNone/>
            </a:pPr>
            <a:r>
              <a:rPr lang="pt-BR" sz="2000"/>
              <a:t>	CÉLULAS E ENDEREÇOS </a:t>
            </a:r>
          </a:p>
          <a:p>
            <a:pPr>
              <a:buFont typeface="Wingdings" charset="2"/>
              <a:buNone/>
            </a:pPr>
            <a:endParaRPr lang="pt-BR" sz="2000"/>
          </a:p>
        </p:txBody>
      </p:sp>
      <p:pic>
        <p:nvPicPr>
          <p:cNvPr id="25605" name="Picture 5" descr="estrmp"/>
          <p:cNvPicPr>
            <a:picLocks noChangeAspect="1" noChangeArrowheads="1"/>
          </p:cNvPicPr>
          <p:nvPr/>
        </p:nvPicPr>
        <p:blipFill>
          <a:blip r:embed="rId2"/>
          <a:srcRect/>
          <a:stretch>
            <a:fillRect/>
          </a:stretch>
        </p:blipFill>
        <p:spPr bwMode="auto">
          <a:xfrm>
            <a:off x="2339975" y="2924175"/>
            <a:ext cx="3887788" cy="3744913"/>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pt-BR"/>
              <a:t>Memórias</a:t>
            </a:r>
          </a:p>
        </p:txBody>
      </p:sp>
      <p:sp>
        <p:nvSpPr>
          <p:cNvPr id="26627" name="Rectangle 3"/>
          <p:cNvSpPr>
            <a:spLocks noGrp="1" noChangeArrowheads="1"/>
          </p:cNvSpPr>
          <p:nvPr>
            <p:ph type="body" idx="1"/>
          </p:nvPr>
        </p:nvSpPr>
        <p:spPr>
          <a:xfrm>
            <a:off x="457200" y="1600200"/>
            <a:ext cx="8229600" cy="4924425"/>
          </a:xfrm>
        </p:spPr>
        <p:txBody>
          <a:bodyPr/>
          <a:lstStyle/>
          <a:p>
            <a:pPr>
              <a:lnSpc>
                <a:spcPct val="80000"/>
              </a:lnSpc>
            </a:pPr>
            <a:r>
              <a:rPr lang="pt-BR" sz="2800" b="1"/>
              <a:t>HIERARQUIA DE MEMÓRIA</a:t>
            </a:r>
          </a:p>
          <a:p>
            <a:pPr>
              <a:lnSpc>
                <a:spcPct val="80000"/>
              </a:lnSpc>
            </a:pPr>
            <a:endParaRPr lang="pt-BR" sz="1800"/>
          </a:p>
          <a:p>
            <a:pPr>
              <a:lnSpc>
                <a:spcPct val="80000"/>
              </a:lnSpc>
            </a:pPr>
            <a:r>
              <a:rPr lang="pt-BR" sz="2400"/>
              <a:t>ESTRUTURA DA MEMÓRIA PRINCIPAL </a:t>
            </a:r>
          </a:p>
          <a:p>
            <a:pPr>
              <a:lnSpc>
                <a:spcPct val="80000"/>
              </a:lnSpc>
              <a:buFont typeface="Wingdings" charset="2"/>
              <a:buNone/>
            </a:pPr>
            <a:r>
              <a:rPr lang="pt-BR" sz="2400"/>
              <a:t>	CÉLULAS E ENDEREÇOS </a:t>
            </a:r>
          </a:p>
          <a:p>
            <a:pPr>
              <a:lnSpc>
                <a:spcPct val="80000"/>
              </a:lnSpc>
              <a:buFont typeface="Wingdings" charset="2"/>
              <a:buNone/>
            </a:pPr>
            <a:endParaRPr lang="pt-BR" sz="2400"/>
          </a:p>
          <a:p>
            <a:pPr algn="just">
              <a:lnSpc>
                <a:spcPct val="80000"/>
              </a:lnSpc>
              <a:buFont typeface="Wingdings" charset="2"/>
              <a:buNone/>
            </a:pPr>
            <a:r>
              <a:rPr lang="pt-BR" sz="2800"/>
              <a:t>	Unidade de transferência é a quantidade de bits que é transferida da (ou para )  memória em uma única operação. O tamanho da célula poderia ser igual ao da </a:t>
            </a:r>
            <a:r>
              <a:rPr lang="pt-BR" sz="2800" b="1"/>
              <a:t>palavra</a:t>
            </a:r>
            <a:r>
              <a:rPr lang="pt-BR" sz="2800"/>
              <a:t>, e também à unidade de transferência, porém por razões técnicas e de custo, são freqüentemente diferentes.</a:t>
            </a:r>
            <a:br>
              <a:rPr lang="pt-BR" sz="2800"/>
            </a:br>
            <a:endParaRPr lang="pt-BR" sz="1800"/>
          </a:p>
          <a:p>
            <a:pPr>
              <a:lnSpc>
                <a:spcPct val="80000"/>
              </a:lnSpc>
              <a:buFont typeface="Wingdings" charset="2"/>
              <a:buNone/>
            </a:pPr>
            <a:endParaRPr lang="pt-BR" sz="1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pt-BR"/>
              <a:t>Memórias</a:t>
            </a:r>
          </a:p>
        </p:txBody>
      </p:sp>
      <p:sp>
        <p:nvSpPr>
          <p:cNvPr id="27651" name="Rectangle 3"/>
          <p:cNvSpPr>
            <a:spLocks noGrp="1" noChangeArrowheads="1"/>
          </p:cNvSpPr>
          <p:nvPr>
            <p:ph type="body" idx="1"/>
          </p:nvPr>
        </p:nvSpPr>
        <p:spPr>
          <a:xfrm>
            <a:off x="457200" y="1600200"/>
            <a:ext cx="8229600" cy="4924425"/>
          </a:xfrm>
        </p:spPr>
        <p:txBody>
          <a:bodyPr/>
          <a:lstStyle/>
          <a:p>
            <a:pPr>
              <a:lnSpc>
                <a:spcPct val="80000"/>
              </a:lnSpc>
            </a:pPr>
            <a:r>
              <a:rPr lang="pt-BR" sz="2800" b="1"/>
              <a:t>HIERARQUIA DE MEMÓRIA</a:t>
            </a:r>
          </a:p>
          <a:p>
            <a:pPr>
              <a:lnSpc>
                <a:spcPct val="80000"/>
              </a:lnSpc>
            </a:pPr>
            <a:endParaRPr lang="pt-BR" sz="1800"/>
          </a:p>
          <a:p>
            <a:pPr>
              <a:lnSpc>
                <a:spcPct val="80000"/>
              </a:lnSpc>
            </a:pPr>
            <a:r>
              <a:rPr lang="pt-BR" sz="2400"/>
              <a:t>ESTRUTURA DA MEMÓRIA PRINCIPAL </a:t>
            </a:r>
          </a:p>
          <a:p>
            <a:pPr>
              <a:lnSpc>
                <a:spcPct val="80000"/>
              </a:lnSpc>
              <a:buFont typeface="Wingdings" charset="2"/>
              <a:buNone/>
            </a:pPr>
            <a:r>
              <a:rPr lang="pt-BR" sz="2400"/>
              <a:t>	CÉLULAS E ENDEREÇOS</a:t>
            </a:r>
          </a:p>
          <a:p>
            <a:pPr>
              <a:lnSpc>
                <a:spcPct val="80000"/>
              </a:lnSpc>
              <a:buFont typeface="Wingdings" charset="2"/>
              <a:buNone/>
            </a:pPr>
            <a:endParaRPr lang="pt-BR" sz="2400"/>
          </a:p>
          <a:p>
            <a:pPr>
              <a:lnSpc>
                <a:spcPct val="80000"/>
              </a:lnSpc>
              <a:buFont typeface="Wingdings" charset="2"/>
              <a:buNone/>
            </a:pPr>
            <a:r>
              <a:rPr lang="pt-BR" sz="2800" b="1"/>
              <a:t>Número de bits para representar um endereço</a:t>
            </a:r>
          </a:p>
          <a:p>
            <a:pPr>
              <a:lnSpc>
                <a:spcPct val="80000"/>
              </a:lnSpc>
              <a:buFont typeface="Wingdings" charset="2"/>
              <a:buNone/>
            </a:pPr>
            <a:r>
              <a:rPr lang="pt-BR" sz="2800"/>
              <a:t>Sendo:</a:t>
            </a:r>
          </a:p>
          <a:p>
            <a:pPr>
              <a:lnSpc>
                <a:spcPct val="80000"/>
              </a:lnSpc>
              <a:buFont typeface="Wingdings" charset="2"/>
              <a:buNone/>
            </a:pPr>
            <a:r>
              <a:rPr lang="pt-BR" sz="2800"/>
              <a:t>		x = nº de bits para representar um endereço</a:t>
            </a:r>
          </a:p>
          <a:p>
            <a:pPr>
              <a:lnSpc>
                <a:spcPct val="80000"/>
              </a:lnSpc>
              <a:buFont typeface="Wingdings" charset="2"/>
              <a:buNone/>
            </a:pPr>
            <a:r>
              <a:rPr lang="pt-BR" sz="2800"/>
              <a:t>		N = número de endereços.</a:t>
            </a:r>
            <a:br>
              <a:rPr lang="pt-BR" sz="2800"/>
            </a:br>
            <a:endParaRPr lang="pt-BR" sz="2800" b="1"/>
          </a:p>
          <a:p>
            <a:pPr>
              <a:lnSpc>
                <a:spcPct val="80000"/>
              </a:lnSpc>
              <a:buFont typeface="Wingdings" charset="2"/>
              <a:buNone/>
            </a:pPr>
            <a:r>
              <a:rPr lang="pt-BR" sz="2800"/>
              <a:t>			</a:t>
            </a:r>
            <a:r>
              <a:rPr lang="pt-BR" sz="2800">
                <a:solidFill>
                  <a:srgbClr val="FF0000"/>
                </a:solidFill>
              </a:rPr>
              <a:t>N = 2x</a:t>
            </a:r>
            <a:r>
              <a:rPr lang="pt-BR" sz="2800"/>
              <a:t> logo: </a:t>
            </a:r>
            <a:br>
              <a:rPr lang="pt-BR" sz="2800"/>
            </a:br>
            <a:r>
              <a:rPr lang="pt-BR" sz="2800"/>
              <a:t>		</a:t>
            </a:r>
            <a:r>
              <a:rPr lang="pt-BR" sz="2800">
                <a:solidFill>
                  <a:srgbClr val="FF0000"/>
                </a:solidFill>
              </a:rPr>
              <a:t>x = log2 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pt-BR"/>
              <a:t>Memórias</a:t>
            </a:r>
          </a:p>
        </p:txBody>
      </p:sp>
      <p:sp>
        <p:nvSpPr>
          <p:cNvPr id="28675" name="Rectangle 3"/>
          <p:cNvSpPr>
            <a:spLocks noGrp="1" noChangeArrowheads="1"/>
          </p:cNvSpPr>
          <p:nvPr>
            <p:ph type="body" idx="1"/>
          </p:nvPr>
        </p:nvSpPr>
        <p:spPr>
          <a:xfrm>
            <a:off x="457200" y="1600200"/>
            <a:ext cx="8229600" cy="4924425"/>
          </a:xfrm>
        </p:spPr>
        <p:txBody>
          <a:bodyPr/>
          <a:lstStyle/>
          <a:p>
            <a:pPr>
              <a:lnSpc>
                <a:spcPct val="90000"/>
              </a:lnSpc>
            </a:pPr>
            <a:r>
              <a:rPr lang="pt-BR" sz="2400" b="1"/>
              <a:t>HIERARQUIA DE MEMÓRIA</a:t>
            </a:r>
          </a:p>
          <a:p>
            <a:pPr>
              <a:lnSpc>
                <a:spcPct val="90000"/>
              </a:lnSpc>
            </a:pPr>
            <a:endParaRPr lang="pt-BR" sz="1600"/>
          </a:p>
          <a:p>
            <a:pPr>
              <a:lnSpc>
                <a:spcPct val="90000"/>
              </a:lnSpc>
            </a:pPr>
            <a:r>
              <a:rPr lang="pt-BR" sz="2400"/>
              <a:t>ESTRUTURA DA MEMÓRIA PRINCIPAL </a:t>
            </a:r>
          </a:p>
          <a:p>
            <a:pPr>
              <a:lnSpc>
                <a:spcPct val="90000"/>
              </a:lnSpc>
              <a:buFont typeface="Wingdings" charset="2"/>
              <a:buNone/>
            </a:pPr>
            <a:r>
              <a:rPr lang="pt-BR" sz="2400"/>
              <a:t>	CÉLULAS E ENDEREÇOS</a:t>
            </a:r>
          </a:p>
          <a:p>
            <a:pPr>
              <a:lnSpc>
                <a:spcPct val="90000"/>
              </a:lnSpc>
              <a:buFont typeface="Wingdings" charset="2"/>
              <a:buNone/>
            </a:pPr>
            <a:endParaRPr lang="pt-BR" sz="2000"/>
          </a:p>
          <a:p>
            <a:pPr>
              <a:lnSpc>
                <a:spcPct val="90000"/>
              </a:lnSpc>
              <a:buFont typeface="Wingdings" charset="2"/>
              <a:buNone/>
            </a:pPr>
            <a:r>
              <a:rPr lang="pt-BR" sz="2400"/>
              <a:t>	A capacidade da MP em bits é igual ao produto do nº de células pelo total de bits por célula. </a:t>
            </a:r>
            <a:br>
              <a:rPr lang="pt-BR" sz="2400"/>
            </a:br>
            <a:endParaRPr lang="pt-BR" sz="2400"/>
          </a:p>
          <a:p>
            <a:pPr>
              <a:lnSpc>
                <a:spcPct val="90000"/>
              </a:lnSpc>
              <a:buFont typeface="Wingdings" charset="2"/>
              <a:buNone/>
            </a:pPr>
            <a:r>
              <a:rPr lang="pt-BR" sz="2400"/>
              <a:t>	T = capacidade da memória em bits</a:t>
            </a:r>
          </a:p>
          <a:p>
            <a:pPr>
              <a:lnSpc>
                <a:spcPct val="90000"/>
              </a:lnSpc>
              <a:buFont typeface="Wingdings" charset="2"/>
              <a:buNone/>
            </a:pPr>
            <a:r>
              <a:rPr lang="pt-BR" sz="2400"/>
              <a:t>	N = nº de endereços</a:t>
            </a:r>
          </a:p>
          <a:p>
            <a:pPr>
              <a:lnSpc>
                <a:spcPct val="90000"/>
              </a:lnSpc>
              <a:buFont typeface="Wingdings" charset="2"/>
              <a:buNone/>
            </a:pPr>
            <a:r>
              <a:rPr lang="pt-BR" sz="2400"/>
              <a:t>	M = nº de bits de cada célula </a:t>
            </a:r>
          </a:p>
          <a:p>
            <a:pPr>
              <a:lnSpc>
                <a:spcPct val="90000"/>
              </a:lnSpc>
              <a:buFont typeface="Wingdings" charset="2"/>
              <a:buNone/>
            </a:pPr>
            <a:endParaRPr lang="pt-BR" sz="2400"/>
          </a:p>
          <a:p>
            <a:pPr>
              <a:lnSpc>
                <a:spcPct val="90000"/>
              </a:lnSpc>
              <a:buFont typeface="Wingdings" charset="2"/>
              <a:buNone/>
            </a:pPr>
            <a:r>
              <a:rPr lang="pt-BR" sz="2400"/>
              <a:t>				</a:t>
            </a:r>
            <a:r>
              <a:rPr lang="pt-BR" sz="2400">
                <a:solidFill>
                  <a:srgbClr val="FF0000"/>
                </a:solidFill>
              </a:rPr>
              <a:t>T = N x 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a:t>Memórias</a:t>
            </a:r>
          </a:p>
        </p:txBody>
      </p:sp>
      <p:sp>
        <p:nvSpPr>
          <p:cNvPr id="29699" name="Rectangle 3"/>
          <p:cNvSpPr>
            <a:spLocks noGrp="1" noChangeArrowheads="1"/>
          </p:cNvSpPr>
          <p:nvPr>
            <p:ph type="body" idx="1"/>
          </p:nvPr>
        </p:nvSpPr>
        <p:spPr>
          <a:xfrm>
            <a:off x="468313" y="1196975"/>
            <a:ext cx="8229600" cy="5183188"/>
          </a:xfrm>
        </p:spPr>
        <p:txBody>
          <a:bodyPr>
            <a:normAutofit lnSpcReduction="10000"/>
          </a:bodyPr>
          <a:lstStyle/>
          <a:p>
            <a:pPr marL="457200" indent="-457200">
              <a:lnSpc>
                <a:spcPct val="80000"/>
              </a:lnSpc>
            </a:pPr>
            <a:r>
              <a:rPr lang="pt-BR" sz="2400"/>
              <a:t>Exercícios</a:t>
            </a:r>
          </a:p>
          <a:p>
            <a:pPr marL="457200" indent="-457200">
              <a:lnSpc>
                <a:spcPct val="80000"/>
              </a:lnSpc>
            </a:pPr>
            <a:endParaRPr lang="pt-BR" sz="2400"/>
          </a:p>
          <a:p>
            <a:pPr marL="457200" indent="-457200">
              <a:lnSpc>
                <a:spcPct val="80000"/>
              </a:lnSpc>
              <a:buFont typeface="Wingdings" charset="2"/>
              <a:buNone/>
            </a:pPr>
            <a:r>
              <a:rPr lang="pt-BR" sz="2400"/>
              <a:t>1) Numa MP com 1kbyte de capacidade, onde cada célula tem 8 bits:</a:t>
            </a:r>
            <a:br>
              <a:rPr lang="pt-BR" sz="2400"/>
            </a:br>
            <a:r>
              <a:rPr lang="pt-BR" sz="2400"/>
              <a:t>a) quantas células tem a MP?</a:t>
            </a:r>
            <a:br>
              <a:rPr lang="pt-BR" sz="2400"/>
            </a:br>
            <a:r>
              <a:rPr lang="pt-BR" sz="2400"/>
              <a:t>b) quantos bits são necessários para representar um endereço de memória?</a:t>
            </a:r>
          </a:p>
          <a:p>
            <a:pPr marL="457200" indent="-457200">
              <a:lnSpc>
                <a:spcPct val="80000"/>
              </a:lnSpc>
              <a:buFont typeface="Wingdings" charset="2"/>
              <a:buNone/>
            </a:pPr>
            <a:endParaRPr lang="pt-BR" sz="2400"/>
          </a:p>
          <a:p>
            <a:pPr marL="457200" indent="-457200">
              <a:lnSpc>
                <a:spcPct val="80000"/>
              </a:lnSpc>
              <a:buFont typeface="Wingdings" charset="2"/>
              <a:buNone/>
            </a:pPr>
            <a:r>
              <a:rPr lang="pt-BR" sz="2400"/>
              <a:t>2) Um computador endereça 1k células de 16 bits cada uma. Pede-se:</a:t>
            </a:r>
            <a:br>
              <a:rPr lang="pt-BR" sz="2400"/>
            </a:br>
            <a:r>
              <a:rPr lang="pt-BR" sz="2400"/>
              <a:t>a) sua capacidade de memória;</a:t>
            </a:r>
            <a:br>
              <a:rPr lang="pt-BR" sz="2400"/>
            </a:br>
            <a:r>
              <a:rPr lang="pt-BR" sz="2400"/>
              <a:t>b) o maior endereço que o computador pode endereçar;</a:t>
            </a:r>
          </a:p>
          <a:p>
            <a:pPr marL="457200" indent="-457200">
              <a:lnSpc>
                <a:spcPct val="80000"/>
              </a:lnSpc>
              <a:buFont typeface="Wingdings" charset="2"/>
              <a:buNone/>
            </a:pPr>
            <a:endParaRPr lang="pt-BR" sz="2400"/>
          </a:p>
          <a:p>
            <a:pPr marL="457200" indent="-457200">
              <a:lnSpc>
                <a:spcPct val="80000"/>
              </a:lnSpc>
              <a:buFont typeface="Wingdings" charset="2"/>
              <a:buNone/>
            </a:pPr>
            <a:r>
              <a:rPr lang="pt-BR" sz="2400"/>
              <a:t>3) A memória de um computador tem capacidade de armazenar 216 bits e possui um barramento de dados de 16 bits. Pede-se:</a:t>
            </a:r>
            <a:br>
              <a:rPr lang="pt-BR" sz="2400"/>
            </a:br>
            <a:r>
              <a:rPr lang="pt-BR" sz="2400"/>
              <a:t>a) o tamanho da célula de memória.</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pt-BR"/>
              <a:t>Memórias</a:t>
            </a:r>
          </a:p>
        </p:txBody>
      </p:sp>
      <p:sp>
        <p:nvSpPr>
          <p:cNvPr id="30723" name="Rectangle 3"/>
          <p:cNvSpPr>
            <a:spLocks noGrp="1" noChangeArrowheads="1"/>
          </p:cNvSpPr>
          <p:nvPr>
            <p:ph type="body" idx="1"/>
          </p:nvPr>
        </p:nvSpPr>
        <p:spPr>
          <a:xfrm>
            <a:off x="457200" y="1600200"/>
            <a:ext cx="8435975" cy="4924425"/>
          </a:xfrm>
        </p:spPr>
        <p:txBody>
          <a:bodyPr/>
          <a:lstStyle/>
          <a:p>
            <a:r>
              <a:rPr lang="pt-BR"/>
              <a:t>Exercícios</a:t>
            </a:r>
          </a:p>
          <a:p>
            <a:pPr>
              <a:buFont typeface="Wingdings" charset="2"/>
              <a:buNone/>
            </a:pPr>
            <a:r>
              <a:rPr lang="pt-BR" sz="2400"/>
              <a:t>4) Calcular e completar os campos: </a:t>
            </a:r>
          </a:p>
          <a:p>
            <a:endParaRPr lang="pt-BR" sz="2400"/>
          </a:p>
          <a:p>
            <a:endParaRPr lang="pt-BR" sz="2400"/>
          </a:p>
          <a:p>
            <a:pPr>
              <a:buFont typeface="Wingdings" charset="2"/>
              <a:buNone/>
            </a:pPr>
            <a:endParaRPr lang="pt-BR"/>
          </a:p>
        </p:txBody>
      </p:sp>
      <p:pic>
        <p:nvPicPr>
          <p:cNvPr id="30724" name="Picture 4"/>
          <p:cNvPicPr>
            <a:picLocks noChangeAspect="1" noChangeArrowheads="1"/>
          </p:cNvPicPr>
          <p:nvPr/>
        </p:nvPicPr>
        <p:blipFill>
          <a:blip r:embed="rId2"/>
          <a:srcRect/>
          <a:stretch>
            <a:fillRect/>
          </a:stretch>
        </p:blipFill>
        <p:spPr bwMode="auto">
          <a:xfrm>
            <a:off x="323850" y="2781300"/>
            <a:ext cx="8569325" cy="38893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1267" name="Rectangle 3"/>
          <p:cNvSpPr>
            <a:spLocks noGrp="1" noChangeArrowheads="1"/>
          </p:cNvSpPr>
          <p:nvPr>
            <p:ph type="body" idx="1"/>
          </p:nvPr>
        </p:nvSpPr>
        <p:spPr/>
        <p:txBody>
          <a:bodyPr/>
          <a:lstStyle/>
          <a:p>
            <a:r>
              <a:rPr lang="pt-BR"/>
              <a:t>Registradores utilizados</a:t>
            </a:r>
          </a:p>
          <a:p>
            <a:pPr>
              <a:buFont typeface="Wingdings" charset="2"/>
              <a:buNone/>
            </a:pPr>
            <a:endParaRPr lang="pt-BR"/>
          </a:p>
          <a:p>
            <a:pPr>
              <a:buFont typeface="Wingdings" charset="2"/>
              <a:buNone/>
            </a:pPr>
            <a:r>
              <a:rPr lang="pt-BR"/>
              <a:t>	</a:t>
            </a:r>
            <a:r>
              <a:rPr lang="pt-BR" sz="2400"/>
              <a:t>x = no de bits do barramento de endereços;</a:t>
            </a:r>
          </a:p>
          <a:p>
            <a:pPr>
              <a:buFont typeface="Wingdings" charset="2"/>
              <a:buNone/>
            </a:pPr>
            <a:endParaRPr lang="pt-BR" sz="2400"/>
          </a:p>
          <a:p>
            <a:pPr>
              <a:buFont typeface="Wingdings" charset="2"/>
              <a:buNone/>
            </a:pPr>
            <a:r>
              <a:rPr lang="pt-BR" sz="2400"/>
              <a:t>	Em geral (mas não obrigatoriamente) é igual ao nº de bits do Registrador de Endereços de Memória - REM.</a:t>
            </a:r>
            <a:r>
              <a:rPr lang="pt-BR"/>
              <a:t/>
            </a:r>
            <a:br>
              <a:rPr lang="pt-BR"/>
            </a:br>
            <a:r>
              <a:rPr lang="pt-B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pt-BR" sz="3400"/>
              <a:t>Acesso à memória principal</a:t>
            </a:r>
            <a:br>
              <a:rPr lang="pt-BR" sz="3400"/>
            </a:br>
            <a:endParaRPr lang="pt-BR" sz="3400"/>
          </a:p>
        </p:txBody>
      </p:sp>
      <p:sp>
        <p:nvSpPr>
          <p:cNvPr id="12291" name="Rectangle 3"/>
          <p:cNvSpPr>
            <a:spLocks noGrp="1" noChangeArrowheads="1"/>
          </p:cNvSpPr>
          <p:nvPr>
            <p:ph type="body" idx="1"/>
          </p:nvPr>
        </p:nvSpPr>
        <p:spPr/>
        <p:txBody>
          <a:bodyPr/>
          <a:lstStyle/>
          <a:p>
            <a:r>
              <a:rPr lang="pt-BR"/>
              <a:t>Registradores utilizados</a:t>
            </a:r>
          </a:p>
          <a:p>
            <a:pPr>
              <a:buFont typeface="Wingdings" charset="2"/>
              <a:buNone/>
            </a:pPr>
            <a:endParaRPr lang="pt-BR"/>
          </a:p>
          <a:p>
            <a:pPr>
              <a:buFont typeface="Wingdings" charset="2"/>
              <a:buNone/>
            </a:pPr>
            <a:r>
              <a:rPr lang="pt-BR"/>
              <a:t>	</a:t>
            </a:r>
            <a:r>
              <a:rPr lang="pt-BR" sz="2400"/>
              <a:t>M = nº de bits contidos em uma célula</a:t>
            </a:r>
          </a:p>
          <a:p>
            <a:pPr>
              <a:buFont typeface="Wingdings" charset="2"/>
              <a:buNone/>
            </a:pPr>
            <a:endParaRPr lang="pt-BR" sz="2400"/>
          </a:p>
          <a:p>
            <a:pPr>
              <a:buFont typeface="Wingdings" charset="2"/>
              <a:buNone/>
            </a:pPr>
            <a:r>
              <a:rPr lang="pt-BR" sz="2400"/>
              <a:t>	M em geral (mas não obrigatoriamente) é igual ao nº de bits do Registrador de Dados da Memória - RDM.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Espaço Reservado para Número de Slide 5"/>
          <p:cNvSpPr>
            <a:spLocks noGrp="1"/>
          </p:cNvSpPr>
          <p:nvPr>
            <p:ph type="sldNum" sz="quarter" idx="12"/>
          </p:nvPr>
        </p:nvSpPr>
        <p:spPr/>
        <p:txBody>
          <a:bodyPr/>
          <a:lstStyle/>
          <a:p>
            <a:fld id="{DADFA598-0C34-49E6-9906-C8586CA1B75E}" type="slidenum">
              <a:rPr lang="pt-BR"/>
              <a:pPr/>
              <a:t>9</a:t>
            </a:fld>
            <a:endParaRPr lang="pt-BR"/>
          </a:p>
        </p:txBody>
      </p:sp>
      <p:sp>
        <p:nvSpPr>
          <p:cNvPr id="99332" name="Rectangle 4"/>
          <p:cNvSpPr>
            <a:spLocks noGrp="1" noChangeArrowheads="1"/>
          </p:cNvSpPr>
          <p:nvPr>
            <p:ph type="title"/>
          </p:nvPr>
        </p:nvSpPr>
        <p:spPr>
          <a:xfrm>
            <a:off x="611188" y="620713"/>
            <a:ext cx="8229600" cy="1143000"/>
          </a:xfrm>
        </p:spPr>
        <p:txBody>
          <a:bodyPr>
            <a:normAutofit fontScale="90000"/>
          </a:bodyPr>
          <a:lstStyle/>
          <a:p>
            <a:pPr algn="l"/>
            <a:r>
              <a:rPr lang="pt-BR" sz="2400" b="1" i="1">
                <a:effectLst>
                  <a:outerShdw blurRad="38100" dist="38100" dir="2700000" algn="tl">
                    <a:srgbClr val="C0C0C0"/>
                  </a:outerShdw>
                </a:effectLst>
              </a:rPr>
              <a:t>Memória</a:t>
            </a:r>
            <a:r>
              <a:rPr lang="pt-BR" sz="2000"/>
              <a:t>: </a:t>
            </a:r>
            <a:r>
              <a:rPr lang="pt-BR" sz="2000" b="1">
                <a:solidFill>
                  <a:srgbClr val="0000FF"/>
                </a:solidFill>
              </a:rPr>
              <a:t>É o componente de um sistema de computação cuja função é armazenar os dados que são (ou serão) manipuladas por esse sistema, para que eles (os dados) possam ser prontamente recuperadas quando necessário.</a:t>
            </a:r>
            <a:br>
              <a:rPr lang="pt-BR" sz="2000" b="1">
                <a:solidFill>
                  <a:srgbClr val="0000FF"/>
                </a:solidFill>
              </a:rPr>
            </a:br>
            <a:endParaRPr lang="pt-BR" sz="2000" b="1">
              <a:solidFill>
                <a:srgbClr val="0000FF"/>
              </a:solidFill>
            </a:endParaRPr>
          </a:p>
        </p:txBody>
      </p:sp>
      <p:grpSp>
        <p:nvGrpSpPr>
          <p:cNvPr id="2" name="Group 5"/>
          <p:cNvGrpSpPr>
            <a:grpSpLocks/>
          </p:cNvGrpSpPr>
          <p:nvPr/>
        </p:nvGrpSpPr>
        <p:grpSpPr bwMode="auto">
          <a:xfrm>
            <a:off x="1160486" y="2060575"/>
            <a:ext cx="6840538" cy="3240088"/>
            <a:chOff x="703" y="1253"/>
            <a:chExt cx="4309" cy="2041"/>
          </a:xfrm>
        </p:grpSpPr>
        <p:grpSp>
          <p:nvGrpSpPr>
            <p:cNvPr id="3" name="Group 6"/>
            <p:cNvGrpSpPr>
              <a:grpSpLocks/>
            </p:cNvGrpSpPr>
            <p:nvPr/>
          </p:nvGrpSpPr>
          <p:grpSpPr bwMode="auto">
            <a:xfrm>
              <a:off x="703" y="1253"/>
              <a:ext cx="4309" cy="680"/>
              <a:chOff x="703" y="1253"/>
              <a:chExt cx="4309" cy="680"/>
            </a:xfrm>
          </p:grpSpPr>
          <p:sp>
            <p:nvSpPr>
              <p:cNvPr id="99335" name="Rectangle 7"/>
              <p:cNvSpPr>
                <a:spLocks noChangeArrowheads="1"/>
              </p:cNvSpPr>
              <p:nvPr/>
            </p:nvSpPr>
            <p:spPr bwMode="auto">
              <a:xfrm>
                <a:off x="703" y="1253"/>
                <a:ext cx="4309" cy="680"/>
              </a:xfrm>
              <a:prstGeom prst="rect">
                <a:avLst/>
              </a:prstGeom>
              <a:solidFill>
                <a:schemeClr val="accent1"/>
              </a:solidFill>
              <a:ln w="9525">
                <a:solidFill>
                  <a:schemeClr val="tx1"/>
                </a:solidFill>
                <a:miter lim="800000"/>
                <a:headEnd/>
                <a:tailEnd/>
              </a:ln>
              <a:effectLst/>
            </p:spPr>
            <p:txBody>
              <a:bodyPr wrap="none" anchor="ctr"/>
              <a:lstStyle/>
              <a:p>
                <a:endParaRPr lang="pt-BR"/>
              </a:p>
            </p:txBody>
          </p:sp>
          <p:sp>
            <p:nvSpPr>
              <p:cNvPr id="99336" name="Line 8"/>
              <p:cNvSpPr>
                <a:spLocks noChangeShapeType="1"/>
              </p:cNvSpPr>
              <p:nvPr/>
            </p:nvSpPr>
            <p:spPr bwMode="auto">
              <a:xfrm>
                <a:off x="1429" y="1253"/>
                <a:ext cx="0" cy="680"/>
              </a:xfrm>
              <a:prstGeom prst="line">
                <a:avLst/>
              </a:prstGeom>
              <a:noFill/>
              <a:ln w="9525">
                <a:solidFill>
                  <a:schemeClr val="tx1"/>
                </a:solidFill>
                <a:round/>
                <a:headEnd/>
                <a:tailEnd/>
              </a:ln>
              <a:effectLst/>
            </p:spPr>
            <p:txBody>
              <a:bodyPr/>
              <a:lstStyle/>
              <a:p>
                <a:endParaRPr lang="pt-BR"/>
              </a:p>
            </p:txBody>
          </p:sp>
          <p:sp>
            <p:nvSpPr>
              <p:cNvPr id="99337" name="Line 9"/>
              <p:cNvSpPr>
                <a:spLocks noChangeShapeType="1"/>
              </p:cNvSpPr>
              <p:nvPr/>
            </p:nvSpPr>
            <p:spPr bwMode="auto">
              <a:xfrm>
                <a:off x="2064" y="1253"/>
                <a:ext cx="0" cy="680"/>
              </a:xfrm>
              <a:prstGeom prst="line">
                <a:avLst/>
              </a:prstGeom>
              <a:noFill/>
              <a:ln w="9525">
                <a:solidFill>
                  <a:schemeClr val="tx1"/>
                </a:solidFill>
                <a:round/>
                <a:headEnd/>
                <a:tailEnd/>
              </a:ln>
              <a:effectLst/>
            </p:spPr>
            <p:txBody>
              <a:bodyPr/>
              <a:lstStyle/>
              <a:p>
                <a:endParaRPr lang="pt-BR"/>
              </a:p>
            </p:txBody>
          </p:sp>
          <p:sp>
            <p:nvSpPr>
              <p:cNvPr id="99338" name="Line 10"/>
              <p:cNvSpPr>
                <a:spLocks noChangeShapeType="1"/>
              </p:cNvSpPr>
              <p:nvPr/>
            </p:nvSpPr>
            <p:spPr bwMode="auto">
              <a:xfrm>
                <a:off x="2699" y="1253"/>
                <a:ext cx="0" cy="680"/>
              </a:xfrm>
              <a:prstGeom prst="line">
                <a:avLst/>
              </a:prstGeom>
              <a:noFill/>
              <a:ln w="9525">
                <a:solidFill>
                  <a:schemeClr val="tx1"/>
                </a:solidFill>
                <a:round/>
                <a:headEnd/>
                <a:tailEnd/>
              </a:ln>
              <a:effectLst/>
            </p:spPr>
            <p:txBody>
              <a:bodyPr/>
              <a:lstStyle/>
              <a:p>
                <a:endParaRPr lang="pt-BR"/>
              </a:p>
            </p:txBody>
          </p:sp>
          <p:sp>
            <p:nvSpPr>
              <p:cNvPr id="99339" name="Line 11"/>
              <p:cNvSpPr>
                <a:spLocks noChangeShapeType="1"/>
              </p:cNvSpPr>
              <p:nvPr/>
            </p:nvSpPr>
            <p:spPr bwMode="auto">
              <a:xfrm>
                <a:off x="3424" y="1253"/>
                <a:ext cx="0" cy="680"/>
              </a:xfrm>
              <a:prstGeom prst="line">
                <a:avLst/>
              </a:prstGeom>
              <a:noFill/>
              <a:ln w="9525">
                <a:solidFill>
                  <a:schemeClr val="tx1"/>
                </a:solidFill>
                <a:round/>
                <a:headEnd/>
                <a:tailEnd/>
              </a:ln>
              <a:effectLst/>
            </p:spPr>
            <p:txBody>
              <a:bodyPr/>
              <a:lstStyle/>
              <a:p>
                <a:endParaRPr lang="pt-BR"/>
              </a:p>
            </p:txBody>
          </p:sp>
          <p:sp>
            <p:nvSpPr>
              <p:cNvPr id="99340" name="Line 12"/>
              <p:cNvSpPr>
                <a:spLocks noChangeShapeType="1"/>
              </p:cNvSpPr>
              <p:nvPr/>
            </p:nvSpPr>
            <p:spPr bwMode="auto">
              <a:xfrm>
                <a:off x="4150" y="1253"/>
                <a:ext cx="0" cy="680"/>
              </a:xfrm>
              <a:prstGeom prst="line">
                <a:avLst/>
              </a:prstGeom>
              <a:noFill/>
              <a:ln w="9525">
                <a:solidFill>
                  <a:schemeClr val="tx1"/>
                </a:solidFill>
                <a:round/>
                <a:headEnd/>
                <a:tailEnd/>
              </a:ln>
              <a:effectLst/>
            </p:spPr>
            <p:txBody>
              <a:bodyPr/>
              <a:lstStyle/>
              <a:p>
                <a:endParaRPr lang="pt-BR"/>
              </a:p>
            </p:txBody>
          </p:sp>
          <p:sp>
            <p:nvSpPr>
              <p:cNvPr id="99341" name="Rectangle 13"/>
              <p:cNvSpPr>
                <a:spLocks noChangeArrowheads="1"/>
              </p:cNvSpPr>
              <p:nvPr/>
            </p:nvSpPr>
            <p:spPr bwMode="auto">
              <a:xfrm>
                <a:off x="838"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2" name="Rectangle 14"/>
              <p:cNvSpPr>
                <a:spLocks noChangeArrowheads="1"/>
              </p:cNvSpPr>
              <p:nvPr/>
            </p:nvSpPr>
            <p:spPr bwMode="auto">
              <a:xfrm>
                <a:off x="4377"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3" name="Rectangle 15"/>
              <p:cNvSpPr>
                <a:spLocks noChangeArrowheads="1"/>
              </p:cNvSpPr>
              <p:nvPr/>
            </p:nvSpPr>
            <p:spPr bwMode="auto">
              <a:xfrm>
                <a:off x="2835"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4" name="Rectangle 16"/>
              <p:cNvSpPr>
                <a:spLocks noChangeArrowheads="1"/>
              </p:cNvSpPr>
              <p:nvPr/>
            </p:nvSpPr>
            <p:spPr bwMode="auto">
              <a:xfrm>
                <a:off x="3560"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5" name="Rectangle 17"/>
              <p:cNvSpPr>
                <a:spLocks noChangeArrowheads="1"/>
              </p:cNvSpPr>
              <p:nvPr/>
            </p:nvSpPr>
            <p:spPr bwMode="auto">
              <a:xfrm>
                <a:off x="1519"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6" name="Rectangle 18"/>
              <p:cNvSpPr>
                <a:spLocks noChangeArrowheads="1"/>
              </p:cNvSpPr>
              <p:nvPr/>
            </p:nvSpPr>
            <p:spPr bwMode="auto">
              <a:xfrm>
                <a:off x="2154"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47" name="Rectangle 19"/>
              <p:cNvSpPr>
                <a:spLocks noChangeArrowheads="1"/>
              </p:cNvSpPr>
              <p:nvPr/>
            </p:nvSpPr>
            <p:spPr bwMode="auto">
              <a:xfrm>
                <a:off x="83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101</a:t>
                </a:r>
              </a:p>
            </p:txBody>
          </p:sp>
          <p:sp>
            <p:nvSpPr>
              <p:cNvPr id="99348" name="Rectangle 20"/>
              <p:cNvSpPr>
                <a:spLocks noChangeArrowheads="1"/>
              </p:cNvSpPr>
              <p:nvPr/>
            </p:nvSpPr>
            <p:spPr bwMode="auto">
              <a:xfrm>
                <a:off x="151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102</a:t>
                </a:r>
              </a:p>
            </p:txBody>
          </p:sp>
          <p:sp>
            <p:nvSpPr>
              <p:cNvPr id="99349" name="Rectangle 21"/>
              <p:cNvSpPr>
                <a:spLocks noChangeArrowheads="1"/>
              </p:cNvSpPr>
              <p:nvPr/>
            </p:nvSpPr>
            <p:spPr bwMode="auto">
              <a:xfrm>
                <a:off x="220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103</a:t>
                </a:r>
              </a:p>
            </p:txBody>
          </p:sp>
          <p:sp>
            <p:nvSpPr>
              <p:cNvPr id="99350" name="Rectangle 22"/>
              <p:cNvSpPr>
                <a:spLocks noChangeArrowheads="1"/>
              </p:cNvSpPr>
              <p:nvPr/>
            </p:nvSpPr>
            <p:spPr bwMode="auto">
              <a:xfrm>
                <a:off x="2835"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104</a:t>
                </a:r>
              </a:p>
            </p:txBody>
          </p:sp>
          <p:sp>
            <p:nvSpPr>
              <p:cNvPr id="99351" name="Rectangle 23"/>
              <p:cNvSpPr>
                <a:spLocks noChangeArrowheads="1"/>
              </p:cNvSpPr>
              <p:nvPr/>
            </p:nvSpPr>
            <p:spPr bwMode="auto">
              <a:xfrm>
                <a:off x="356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105</a:t>
                </a:r>
              </a:p>
            </p:txBody>
          </p:sp>
          <p:sp>
            <p:nvSpPr>
              <p:cNvPr id="99352" name="Rectangle 24"/>
              <p:cNvSpPr>
                <a:spLocks noChangeArrowheads="1"/>
              </p:cNvSpPr>
              <p:nvPr/>
            </p:nvSpPr>
            <p:spPr bwMode="auto">
              <a:xfrm>
                <a:off x="4422"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106</a:t>
                </a:r>
              </a:p>
            </p:txBody>
          </p:sp>
          <p:sp>
            <p:nvSpPr>
              <p:cNvPr id="99353" name="Oval 25"/>
              <p:cNvSpPr>
                <a:spLocks noChangeArrowheads="1"/>
              </p:cNvSpPr>
              <p:nvPr/>
            </p:nvSpPr>
            <p:spPr bwMode="auto">
              <a:xfrm>
                <a:off x="1247"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54" name="Oval 26"/>
              <p:cNvSpPr>
                <a:spLocks noChangeArrowheads="1"/>
              </p:cNvSpPr>
              <p:nvPr/>
            </p:nvSpPr>
            <p:spPr bwMode="auto">
              <a:xfrm>
                <a:off x="188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55" name="Oval 27"/>
              <p:cNvSpPr>
                <a:spLocks noChangeArrowheads="1"/>
              </p:cNvSpPr>
              <p:nvPr/>
            </p:nvSpPr>
            <p:spPr bwMode="auto">
              <a:xfrm>
                <a:off x="4830"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56" name="Oval 28"/>
              <p:cNvSpPr>
                <a:spLocks noChangeArrowheads="1"/>
              </p:cNvSpPr>
              <p:nvPr/>
            </p:nvSpPr>
            <p:spPr bwMode="auto">
              <a:xfrm>
                <a:off x="3969"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57" name="Oval 29"/>
              <p:cNvSpPr>
                <a:spLocks noChangeArrowheads="1"/>
              </p:cNvSpPr>
              <p:nvPr/>
            </p:nvSpPr>
            <p:spPr bwMode="auto">
              <a:xfrm>
                <a:off x="3243"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58" name="Oval 30"/>
              <p:cNvSpPr>
                <a:spLocks noChangeArrowheads="1"/>
              </p:cNvSpPr>
              <p:nvPr/>
            </p:nvSpPr>
            <p:spPr bwMode="auto">
              <a:xfrm>
                <a:off x="256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grpSp>
        <p:grpSp>
          <p:nvGrpSpPr>
            <p:cNvPr id="4" name="Group 31"/>
            <p:cNvGrpSpPr>
              <a:grpSpLocks/>
            </p:cNvGrpSpPr>
            <p:nvPr/>
          </p:nvGrpSpPr>
          <p:grpSpPr bwMode="auto">
            <a:xfrm>
              <a:off x="703" y="1933"/>
              <a:ext cx="4309" cy="680"/>
              <a:chOff x="703" y="1253"/>
              <a:chExt cx="4309" cy="680"/>
            </a:xfrm>
          </p:grpSpPr>
          <p:sp>
            <p:nvSpPr>
              <p:cNvPr id="99360" name="Rectangle 32"/>
              <p:cNvSpPr>
                <a:spLocks noChangeArrowheads="1"/>
              </p:cNvSpPr>
              <p:nvPr/>
            </p:nvSpPr>
            <p:spPr bwMode="auto">
              <a:xfrm>
                <a:off x="703" y="1253"/>
                <a:ext cx="4309" cy="680"/>
              </a:xfrm>
              <a:prstGeom prst="rect">
                <a:avLst/>
              </a:prstGeom>
              <a:solidFill>
                <a:schemeClr val="accent1"/>
              </a:solidFill>
              <a:ln w="9525">
                <a:solidFill>
                  <a:schemeClr val="tx1"/>
                </a:solidFill>
                <a:miter lim="800000"/>
                <a:headEnd/>
                <a:tailEnd/>
              </a:ln>
              <a:effectLst/>
            </p:spPr>
            <p:txBody>
              <a:bodyPr wrap="none" anchor="ctr"/>
              <a:lstStyle/>
              <a:p>
                <a:endParaRPr lang="pt-BR"/>
              </a:p>
            </p:txBody>
          </p:sp>
          <p:sp>
            <p:nvSpPr>
              <p:cNvPr id="99361" name="Line 33"/>
              <p:cNvSpPr>
                <a:spLocks noChangeShapeType="1"/>
              </p:cNvSpPr>
              <p:nvPr/>
            </p:nvSpPr>
            <p:spPr bwMode="auto">
              <a:xfrm>
                <a:off x="1429" y="1253"/>
                <a:ext cx="0" cy="680"/>
              </a:xfrm>
              <a:prstGeom prst="line">
                <a:avLst/>
              </a:prstGeom>
              <a:noFill/>
              <a:ln w="9525">
                <a:solidFill>
                  <a:schemeClr val="tx1"/>
                </a:solidFill>
                <a:round/>
                <a:headEnd/>
                <a:tailEnd/>
              </a:ln>
              <a:effectLst/>
            </p:spPr>
            <p:txBody>
              <a:bodyPr/>
              <a:lstStyle/>
              <a:p>
                <a:endParaRPr lang="pt-BR"/>
              </a:p>
            </p:txBody>
          </p:sp>
          <p:sp>
            <p:nvSpPr>
              <p:cNvPr id="99362" name="Line 34"/>
              <p:cNvSpPr>
                <a:spLocks noChangeShapeType="1"/>
              </p:cNvSpPr>
              <p:nvPr/>
            </p:nvSpPr>
            <p:spPr bwMode="auto">
              <a:xfrm>
                <a:off x="2064" y="1253"/>
                <a:ext cx="0" cy="680"/>
              </a:xfrm>
              <a:prstGeom prst="line">
                <a:avLst/>
              </a:prstGeom>
              <a:noFill/>
              <a:ln w="9525">
                <a:solidFill>
                  <a:schemeClr val="tx1"/>
                </a:solidFill>
                <a:round/>
                <a:headEnd/>
                <a:tailEnd/>
              </a:ln>
              <a:effectLst/>
            </p:spPr>
            <p:txBody>
              <a:bodyPr/>
              <a:lstStyle/>
              <a:p>
                <a:endParaRPr lang="pt-BR"/>
              </a:p>
            </p:txBody>
          </p:sp>
          <p:sp>
            <p:nvSpPr>
              <p:cNvPr id="99363" name="Line 35"/>
              <p:cNvSpPr>
                <a:spLocks noChangeShapeType="1"/>
              </p:cNvSpPr>
              <p:nvPr/>
            </p:nvSpPr>
            <p:spPr bwMode="auto">
              <a:xfrm>
                <a:off x="2699" y="1253"/>
                <a:ext cx="0" cy="680"/>
              </a:xfrm>
              <a:prstGeom prst="line">
                <a:avLst/>
              </a:prstGeom>
              <a:noFill/>
              <a:ln w="9525">
                <a:solidFill>
                  <a:schemeClr val="tx1"/>
                </a:solidFill>
                <a:round/>
                <a:headEnd/>
                <a:tailEnd/>
              </a:ln>
              <a:effectLst/>
            </p:spPr>
            <p:txBody>
              <a:bodyPr/>
              <a:lstStyle/>
              <a:p>
                <a:endParaRPr lang="pt-BR"/>
              </a:p>
            </p:txBody>
          </p:sp>
          <p:sp>
            <p:nvSpPr>
              <p:cNvPr id="99364" name="Line 36"/>
              <p:cNvSpPr>
                <a:spLocks noChangeShapeType="1"/>
              </p:cNvSpPr>
              <p:nvPr/>
            </p:nvSpPr>
            <p:spPr bwMode="auto">
              <a:xfrm>
                <a:off x="3424" y="1253"/>
                <a:ext cx="0" cy="680"/>
              </a:xfrm>
              <a:prstGeom prst="line">
                <a:avLst/>
              </a:prstGeom>
              <a:noFill/>
              <a:ln w="9525">
                <a:solidFill>
                  <a:schemeClr val="tx1"/>
                </a:solidFill>
                <a:round/>
                <a:headEnd/>
                <a:tailEnd/>
              </a:ln>
              <a:effectLst/>
            </p:spPr>
            <p:txBody>
              <a:bodyPr/>
              <a:lstStyle/>
              <a:p>
                <a:endParaRPr lang="pt-BR"/>
              </a:p>
            </p:txBody>
          </p:sp>
          <p:sp>
            <p:nvSpPr>
              <p:cNvPr id="99365" name="Line 37"/>
              <p:cNvSpPr>
                <a:spLocks noChangeShapeType="1"/>
              </p:cNvSpPr>
              <p:nvPr/>
            </p:nvSpPr>
            <p:spPr bwMode="auto">
              <a:xfrm>
                <a:off x="4150" y="1253"/>
                <a:ext cx="0" cy="680"/>
              </a:xfrm>
              <a:prstGeom prst="line">
                <a:avLst/>
              </a:prstGeom>
              <a:noFill/>
              <a:ln w="9525">
                <a:solidFill>
                  <a:schemeClr val="tx1"/>
                </a:solidFill>
                <a:round/>
                <a:headEnd/>
                <a:tailEnd/>
              </a:ln>
              <a:effectLst/>
            </p:spPr>
            <p:txBody>
              <a:bodyPr/>
              <a:lstStyle/>
              <a:p>
                <a:endParaRPr lang="pt-BR"/>
              </a:p>
            </p:txBody>
          </p:sp>
          <p:sp>
            <p:nvSpPr>
              <p:cNvPr id="99366" name="Rectangle 38"/>
              <p:cNvSpPr>
                <a:spLocks noChangeArrowheads="1"/>
              </p:cNvSpPr>
              <p:nvPr/>
            </p:nvSpPr>
            <p:spPr bwMode="auto">
              <a:xfrm>
                <a:off x="838"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67" name="Rectangle 39"/>
              <p:cNvSpPr>
                <a:spLocks noChangeArrowheads="1"/>
              </p:cNvSpPr>
              <p:nvPr/>
            </p:nvSpPr>
            <p:spPr bwMode="auto">
              <a:xfrm>
                <a:off x="4377"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68" name="Rectangle 40"/>
              <p:cNvSpPr>
                <a:spLocks noChangeArrowheads="1"/>
              </p:cNvSpPr>
              <p:nvPr/>
            </p:nvSpPr>
            <p:spPr bwMode="auto">
              <a:xfrm>
                <a:off x="2835"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69" name="Rectangle 41"/>
              <p:cNvSpPr>
                <a:spLocks noChangeArrowheads="1"/>
              </p:cNvSpPr>
              <p:nvPr/>
            </p:nvSpPr>
            <p:spPr bwMode="auto">
              <a:xfrm>
                <a:off x="3560"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70" name="Rectangle 42"/>
              <p:cNvSpPr>
                <a:spLocks noChangeArrowheads="1"/>
              </p:cNvSpPr>
              <p:nvPr/>
            </p:nvSpPr>
            <p:spPr bwMode="auto">
              <a:xfrm>
                <a:off x="1519"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71" name="Rectangle 43"/>
              <p:cNvSpPr>
                <a:spLocks noChangeArrowheads="1"/>
              </p:cNvSpPr>
              <p:nvPr/>
            </p:nvSpPr>
            <p:spPr bwMode="auto">
              <a:xfrm>
                <a:off x="2154"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72" name="Rectangle 44"/>
              <p:cNvSpPr>
                <a:spLocks noChangeArrowheads="1"/>
              </p:cNvSpPr>
              <p:nvPr/>
            </p:nvSpPr>
            <p:spPr bwMode="auto">
              <a:xfrm>
                <a:off x="83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107</a:t>
                </a:r>
              </a:p>
            </p:txBody>
          </p:sp>
          <p:sp>
            <p:nvSpPr>
              <p:cNvPr id="99373" name="Rectangle 45"/>
              <p:cNvSpPr>
                <a:spLocks noChangeArrowheads="1"/>
              </p:cNvSpPr>
              <p:nvPr/>
            </p:nvSpPr>
            <p:spPr bwMode="auto">
              <a:xfrm>
                <a:off x="151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108</a:t>
                </a:r>
              </a:p>
            </p:txBody>
          </p:sp>
          <p:sp>
            <p:nvSpPr>
              <p:cNvPr id="99374" name="Rectangle 46"/>
              <p:cNvSpPr>
                <a:spLocks noChangeArrowheads="1"/>
              </p:cNvSpPr>
              <p:nvPr/>
            </p:nvSpPr>
            <p:spPr bwMode="auto">
              <a:xfrm>
                <a:off x="220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109</a:t>
                </a:r>
              </a:p>
            </p:txBody>
          </p:sp>
          <p:sp>
            <p:nvSpPr>
              <p:cNvPr id="99375" name="Rectangle 47"/>
              <p:cNvSpPr>
                <a:spLocks noChangeArrowheads="1"/>
              </p:cNvSpPr>
              <p:nvPr/>
            </p:nvSpPr>
            <p:spPr bwMode="auto">
              <a:xfrm>
                <a:off x="2835"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110</a:t>
                </a:r>
              </a:p>
            </p:txBody>
          </p:sp>
          <p:sp>
            <p:nvSpPr>
              <p:cNvPr id="99376" name="Rectangle 48"/>
              <p:cNvSpPr>
                <a:spLocks noChangeArrowheads="1"/>
              </p:cNvSpPr>
              <p:nvPr/>
            </p:nvSpPr>
            <p:spPr bwMode="auto">
              <a:xfrm>
                <a:off x="356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111</a:t>
                </a:r>
              </a:p>
            </p:txBody>
          </p:sp>
          <p:sp>
            <p:nvSpPr>
              <p:cNvPr id="99377" name="Rectangle 49"/>
              <p:cNvSpPr>
                <a:spLocks noChangeArrowheads="1"/>
              </p:cNvSpPr>
              <p:nvPr/>
            </p:nvSpPr>
            <p:spPr bwMode="auto">
              <a:xfrm>
                <a:off x="4422"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112</a:t>
                </a:r>
              </a:p>
            </p:txBody>
          </p:sp>
          <p:sp>
            <p:nvSpPr>
              <p:cNvPr id="99378" name="Oval 50"/>
              <p:cNvSpPr>
                <a:spLocks noChangeArrowheads="1"/>
              </p:cNvSpPr>
              <p:nvPr/>
            </p:nvSpPr>
            <p:spPr bwMode="auto">
              <a:xfrm>
                <a:off x="1247"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79" name="Oval 51"/>
              <p:cNvSpPr>
                <a:spLocks noChangeArrowheads="1"/>
              </p:cNvSpPr>
              <p:nvPr/>
            </p:nvSpPr>
            <p:spPr bwMode="auto">
              <a:xfrm>
                <a:off x="188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80" name="Oval 52"/>
              <p:cNvSpPr>
                <a:spLocks noChangeArrowheads="1"/>
              </p:cNvSpPr>
              <p:nvPr/>
            </p:nvSpPr>
            <p:spPr bwMode="auto">
              <a:xfrm>
                <a:off x="4830"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81" name="Oval 53"/>
              <p:cNvSpPr>
                <a:spLocks noChangeArrowheads="1"/>
              </p:cNvSpPr>
              <p:nvPr/>
            </p:nvSpPr>
            <p:spPr bwMode="auto">
              <a:xfrm>
                <a:off x="3969"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82" name="Oval 54"/>
              <p:cNvSpPr>
                <a:spLocks noChangeArrowheads="1"/>
              </p:cNvSpPr>
              <p:nvPr/>
            </p:nvSpPr>
            <p:spPr bwMode="auto">
              <a:xfrm>
                <a:off x="3243"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383" name="Oval 55"/>
              <p:cNvSpPr>
                <a:spLocks noChangeArrowheads="1"/>
              </p:cNvSpPr>
              <p:nvPr/>
            </p:nvSpPr>
            <p:spPr bwMode="auto">
              <a:xfrm>
                <a:off x="256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grpSp>
        <p:grpSp>
          <p:nvGrpSpPr>
            <p:cNvPr id="5" name="Group 56"/>
            <p:cNvGrpSpPr>
              <a:grpSpLocks/>
            </p:cNvGrpSpPr>
            <p:nvPr/>
          </p:nvGrpSpPr>
          <p:grpSpPr bwMode="auto">
            <a:xfrm>
              <a:off x="703" y="2614"/>
              <a:ext cx="4309" cy="680"/>
              <a:chOff x="703" y="1253"/>
              <a:chExt cx="4309" cy="680"/>
            </a:xfrm>
          </p:grpSpPr>
          <p:sp>
            <p:nvSpPr>
              <p:cNvPr id="99385" name="Rectangle 57"/>
              <p:cNvSpPr>
                <a:spLocks noChangeArrowheads="1"/>
              </p:cNvSpPr>
              <p:nvPr/>
            </p:nvSpPr>
            <p:spPr bwMode="auto">
              <a:xfrm>
                <a:off x="703" y="1253"/>
                <a:ext cx="4309" cy="680"/>
              </a:xfrm>
              <a:prstGeom prst="rect">
                <a:avLst/>
              </a:prstGeom>
              <a:solidFill>
                <a:schemeClr val="accent1"/>
              </a:solidFill>
              <a:ln w="9525">
                <a:solidFill>
                  <a:schemeClr val="tx1"/>
                </a:solidFill>
                <a:miter lim="800000"/>
                <a:headEnd/>
                <a:tailEnd/>
              </a:ln>
              <a:effectLst/>
            </p:spPr>
            <p:txBody>
              <a:bodyPr wrap="none" anchor="ctr"/>
              <a:lstStyle/>
              <a:p>
                <a:endParaRPr lang="pt-BR"/>
              </a:p>
            </p:txBody>
          </p:sp>
          <p:sp>
            <p:nvSpPr>
              <p:cNvPr id="99386" name="Line 58"/>
              <p:cNvSpPr>
                <a:spLocks noChangeShapeType="1"/>
              </p:cNvSpPr>
              <p:nvPr/>
            </p:nvSpPr>
            <p:spPr bwMode="auto">
              <a:xfrm>
                <a:off x="1429" y="1253"/>
                <a:ext cx="0" cy="680"/>
              </a:xfrm>
              <a:prstGeom prst="line">
                <a:avLst/>
              </a:prstGeom>
              <a:noFill/>
              <a:ln w="9525">
                <a:solidFill>
                  <a:schemeClr val="tx1"/>
                </a:solidFill>
                <a:round/>
                <a:headEnd/>
                <a:tailEnd/>
              </a:ln>
              <a:effectLst/>
            </p:spPr>
            <p:txBody>
              <a:bodyPr/>
              <a:lstStyle/>
              <a:p>
                <a:endParaRPr lang="pt-BR"/>
              </a:p>
            </p:txBody>
          </p:sp>
          <p:sp>
            <p:nvSpPr>
              <p:cNvPr id="99387" name="Line 59"/>
              <p:cNvSpPr>
                <a:spLocks noChangeShapeType="1"/>
              </p:cNvSpPr>
              <p:nvPr/>
            </p:nvSpPr>
            <p:spPr bwMode="auto">
              <a:xfrm>
                <a:off x="2064" y="1253"/>
                <a:ext cx="0" cy="680"/>
              </a:xfrm>
              <a:prstGeom prst="line">
                <a:avLst/>
              </a:prstGeom>
              <a:noFill/>
              <a:ln w="9525">
                <a:solidFill>
                  <a:schemeClr val="tx1"/>
                </a:solidFill>
                <a:round/>
                <a:headEnd/>
                <a:tailEnd/>
              </a:ln>
              <a:effectLst/>
            </p:spPr>
            <p:txBody>
              <a:bodyPr/>
              <a:lstStyle/>
              <a:p>
                <a:endParaRPr lang="pt-BR"/>
              </a:p>
            </p:txBody>
          </p:sp>
          <p:sp>
            <p:nvSpPr>
              <p:cNvPr id="99388" name="Line 60"/>
              <p:cNvSpPr>
                <a:spLocks noChangeShapeType="1"/>
              </p:cNvSpPr>
              <p:nvPr/>
            </p:nvSpPr>
            <p:spPr bwMode="auto">
              <a:xfrm>
                <a:off x="2699" y="1253"/>
                <a:ext cx="0" cy="680"/>
              </a:xfrm>
              <a:prstGeom prst="line">
                <a:avLst/>
              </a:prstGeom>
              <a:noFill/>
              <a:ln w="9525">
                <a:solidFill>
                  <a:schemeClr val="tx1"/>
                </a:solidFill>
                <a:round/>
                <a:headEnd/>
                <a:tailEnd/>
              </a:ln>
              <a:effectLst/>
            </p:spPr>
            <p:txBody>
              <a:bodyPr/>
              <a:lstStyle/>
              <a:p>
                <a:endParaRPr lang="pt-BR"/>
              </a:p>
            </p:txBody>
          </p:sp>
          <p:sp>
            <p:nvSpPr>
              <p:cNvPr id="99389" name="Line 61"/>
              <p:cNvSpPr>
                <a:spLocks noChangeShapeType="1"/>
              </p:cNvSpPr>
              <p:nvPr/>
            </p:nvSpPr>
            <p:spPr bwMode="auto">
              <a:xfrm>
                <a:off x="3424" y="1253"/>
                <a:ext cx="0" cy="680"/>
              </a:xfrm>
              <a:prstGeom prst="line">
                <a:avLst/>
              </a:prstGeom>
              <a:noFill/>
              <a:ln w="9525">
                <a:solidFill>
                  <a:schemeClr val="tx1"/>
                </a:solidFill>
                <a:round/>
                <a:headEnd/>
                <a:tailEnd/>
              </a:ln>
              <a:effectLst/>
            </p:spPr>
            <p:txBody>
              <a:bodyPr/>
              <a:lstStyle/>
              <a:p>
                <a:endParaRPr lang="pt-BR"/>
              </a:p>
            </p:txBody>
          </p:sp>
          <p:sp>
            <p:nvSpPr>
              <p:cNvPr id="99390" name="Line 62"/>
              <p:cNvSpPr>
                <a:spLocks noChangeShapeType="1"/>
              </p:cNvSpPr>
              <p:nvPr/>
            </p:nvSpPr>
            <p:spPr bwMode="auto">
              <a:xfrm>
                <a:off x="4150" y="1253"/>
                <a:ext cx="0" cy="680"/>
              </a:xfrm>
              <a:prstGeom prst="line">
                <a:avLst/>
              </a:prstGeom>
              <a:noFill/>
              <a:ln w="9525">
                <a:solidFill>
                  <a:schemeClr val="tx1"/>
                </a:solidFill>
                <a:round/>
                <a:headEnd/>
                <a:tailEnd/>
              </a:ln>
              <a:effectLst/>
            </p:spPr>
            <p:txBody>
              <a:bodyPr/>
              <a:lstStyle/>
              <a:p>
                <a:endParaRPr lang="pt-BR"/>
              </a:p>
            </p:txBody>
          </p:sp>
          <p:sp>
            <p:nvSpPr>
              <p:cNvPr id="99391" name="Rectangle 63"/>
              <p:cNvSpPr>
                <a:spLocks noChangeArrowheads="1"/>
              </p:cNvSpPr>
              <p:nvPr/>
            </p:nvSpPr>
            <p:spPr bwMode="auto">
              <a:xfrm>
                <a:off x="838"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2" name="Rectangle 64"/>
              <p:cNvSpPr>
                <a:spLocks noChangeArrowheads="1"/>
              </p:cNvSpPr>
              <p:nvPr/>
            </p:nvSpPr>
            <p:spPr bwMode="auto">
              <a:xfrm>
                <a:off x="4377"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3" name="Rectangle 65"/>
              <p:cNvSpPr>
                <a:spLocks noChangeArrowheads="1"/>
              </p:cNvSpPr>
              <p:nvPr/>
            </p:nvSpPr>
            <p:spPr bwMode="auto">
              <a:xfrm>
                <a:off x="2835"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4" name="Rectangle 66"/>
              <p:cNvSpPr>
                <a:spLocks noChangeArrowheads="1"/>
              </p:cNvSpPr>
              <p:nvPr/>
            </p:nvSpPr>
            <p:spPr bwMode="auto">
              <a:xfrm>
                <a:off x="3560"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5" name="Rectangle 67"/>
              <p:cNvSpPr>
                <a:spLocks noChangeArrowheads="1"/>
              </p:cNvSpPr>
              <p:nvPr/>
            </p:nvSpPr>
            <p:spPr bwMode="auto">
              <a:xfrm>
                <a:off x="1519"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6" name="Rectangle 68"/>
              <p:cNvSpPr>
                <a:spLocks noChangeArrowheads="1"/>
              </p:cNvSpPr>
              <p:nvPr/>
            </p:nvSpPr>
            <p:spPr bwMode="auto">
              <a:xfrm>
                <a:off x="2154" y="1298"/>
                <a:ext cx="454" cy="136"/>
              </a:xfrm>
              <a:prstGeom prst="rect">
                <a:avLst/>
              </a:prstGeom>
              <a:solidFill>
                <a:srgbClr val="969696"/>
              </a:solidFill>
              <a:ln w="9525">
                <a:solidFill>
                  <a:schemeClr val="tx1"/>
                </a:solidFill>
                <a:miter lim="800000"/>
                <a:headEnd/>
                <a:tailEnd/>
              </a:ln>
              <a:effectLst/>
            </p:spPr>
            <p:txBody>
              <a:bodyPr wrap="none" anchor="ctr"/>
              <a:lstStyle/>
              <a:p>
                <a:endParaRPr lang="pt-BR"/>
              </a:p>
            </p:txBody>
          </p:sp>
          <p:sp>
            <p:nvSpPr>
              <p:cNvPr id="99397" name="Rectangle 69"/>
              <p:cNvSpPr>
                <a:spLocks noChangeArrowheads="1"/>
              </p:cNvSpPr>
              <p:nvPr/>
            </p:nvSpPr>
            <p:spPr bwMode="auto">
              <a:xfrm>
                <a:off x="83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113</a:t>
                </a:r>
              </a:p>
            </p:txBody>
          </p:sp>
          <p:sp>
            <p:nvSpPr>
              <p:cNvPr id="99398" name="Rectangle 70"/>
              <p:cNvSpPr>
                <a:spLocks noChangeArrowheads="1"/>
              </p:cNvSpPr>
              <p:nvPr/>
            </p:nvSpPr>
            <p:spPr bwMode="auto">
              <a:xfrm>
                <a:off x="1519"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114</a:t>
                </a:r>
              </a:p>
            </p:txBody>
          </p:sp>
          <p:sp>
            <p:nvSpPr>
              <p:cNvPr id="99399" name="Rectangle 71"/>
              <p:cNvSpPr>
                <a:spLocks noChangeArrowheads="1"/>
              </p:cNvSpPr>
              <p:nvPr/>
            </p:nvSpPr>
            <p:spPr bwMode="auto">
              <a:xfrm>
                <a:off x="220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115</a:t>
                </a:r>
              </a:p>
            </p:txBody>
          </p:sp>
          <p:sp>
            <p:nvSpPr>
              <p:cNvPr id="99400" name="Rectangle 72"/>
              <p:cNvSpPr>
                <a:spLocks noChangeArrowheads="1"/>
              </p:cNvSpPr>
              <p:nvPr/>
            </p:nvSpPr>
            <p:spPr bwMode="auto">
              <a:xfrm>
                <a:off x="2835"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116</a:t>
                </a:r>
              </a:p>
            </p:txBody>
          </p:sp>
          <p:sp>
            <p:nvSpPr>
              <p:cNvPr id="99401" name="Rectangle 73"/>
              <p:cNvSpPr>
                <a:spLocks noChangeArrowheads="1"/>
              </p:cNvSpPr>
              <p:nvPr/>
            </p:nvSpPr>
            <p:spPr bwMode="auto">
              <a:xfrm>
                <a:off x="3560"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117</a:t>
                </a:r>
              </a:p>
            </p:txBody>
          </p:sp>
          <p:sp>
            <p:nvSpPr>
              <p:cNvPr id="99402" name="Rectangle 74"/>
              <p:cNvSpPr>
                <a:spLocks noChangeArrowheads="1"/>
              </p:cNvSpPr>
              <p:nvPr/>
            </p:nvSpPr>
            <p:spPr bwMode="auto">
              <a:xfrm>
                <a:off x="4422" y="1752"/>
                <a:ext cx="454" cy="136"/>
              </a:xfrm>
              <a:prstGeom prst="rect">
                <a:avLst/>
              </a:prstGeom>
              <a:solidFill>
                <a:schemeClr val="accent1"/>
              </a:solidFill>
              <a:ln w="9525">
                <a:noFill/>
                <a:miter lim="800000"/>
                <a:headEnd/>
                <a:tailEnd/>
              </a:ln>
              <a:effectLst/>
            </p:spPr>
            <p:txBody>
              <a:bodyPr wrap="none" anchor="ctr"/>
              <a:lstStyle/>
              <a:p>
                <a:pPr algn="ctr"/>
                <a:r>
                  <a:rPr lang="pt-BR">
                    <a:latin typeface="Garamond" pitchFamily="18" charset="0"/>
                  </a:rPr>
                  <a:t>118</a:t>
                </a:r>
              </a:p>
            </p:txBody>
          </p:sp>
          <p:sp>
            <p:nvSpPr>
              <p:cNvPr id="99403" name="Oval 75"/>
              <p:cNvSpPr>
                <a:spLocks noChangeArrowheads="1"/>
              </p:cNvSpPr>
              <p:nvPr/>
            </p:nvSpPr>
            <p:spPr bwMode="auto">
              <a:xfrm>
                <a:off x="1247"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404" name="Oval 76"/>
              <p:cNvSpPr>
                <a:spLocks noChangeArrowheads="1"/>
              </p:cNvSpPr>
              <p:nvPr/>
            </p:nvSpPr>
            <p:spPr bwMode="auto">
              <a:xfrm>
                <a:off x="188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405" name="Oval 77"/>
              <p:cNvSpPr>
                <a:spLocks noChangeArrowheads="1"/>
              </p:cNvSpPr>
              <p:nvPr/>
            </p:nvSpPr>
            <p:spPr bwMode="auto">
              <a:xfrm>
                <a:off x="4830"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406" name="Oval 78"/>
              <p:cNvSpPr>
                <a:spLocks noChangeArrowheads="1"/>
              </p:cNvSpPr>
              <p:nvPr/>
            </p:nvSpPr>
            <p:spPr bwMode="auto">
              <a:xfrm>
                <a:off x="3969"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407" name="Oval 79"/>
              <p:cNvSpPr>
                <a:spLocks noChangeArrowheads="1"/>
              </p:cNvSpPr>
              <p:nvPr/>
            </p:nvSpPr>
            <p:spPr bwMode="auto">
              <a:xfrm>
                <a:off x="3243"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sp>
            <p:nvSpPr>
              <p:cNvPr id="99408" name="Oval 80"/>
              <p:cNvSpPr>
                <a:spLocks noChangeArrowheads="1"/>
              </p:cNvSpPr>
              <p:nvPr/>
            </p:nvSpPr>
            <p:spPr bwMode="auto">
              <a:xfrm>
                <a:off x="2562" y="1570"/>
                <a:ext cx="91" cy="136"/>
              </a:xfrm>
              <a:prstGeom prst="ellipse">
                <a:avLst/>
              </a:prstGeom>
              <a:solidFill>
                <a:schemeClr val="bg2"/>
              </a:solidFill>
              <a:ln w="9525">
                <a:solidFill>
                  <a:schemeClr val="tx1"/>
                </a:solidFill>
                <a:round/>
                <a:headEnd/>
                <a:tailEnd/>
              </a:ln>
              <a:effectLst/>
            </p:spPr>
            <p:txBody>
              <a:bodyPr wrap="none" anchor="ctr"/>
              <a:lstStyle/>
              <a:p>
                <a:endParaRPr lang="pt-BR"/>
              </a:p>
            </p:txBody>
          </p:sp>
        </p:grpSp>
      </p:grpSp>
      <p:sp>
        <p:nvSpPr>
          <p:cNvPr id="81" name="Espaço Reservado para Conteúdo 2"/>
          <p:cNvSpPr txBox="1">
            <a:spLocks/>
          </p:cNvSpPr>
          <p:nvPr/>
        </p:nvSpPr>
        <p:spPr>
          <a:xfrm>
            <a:off x="357158" y="5815042"/>
            <a:ext cx="8229600" cy="97154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BR" sz="1600" b="1" i="0" u="none" strike="noStrike" kern="1200" cap="none" spc="0" normalizeH="0" baseline="0" noProof="0" dirty="0" smtClean="0">
                <a:ln>
                  <a:noFill/>
                </a:ln>
                <a:solidFill>
                  <a:schemeClr val="tx1"/>
                </a:solidFill>
                <a:effectLst/>
                <a:uLnTx/>
                <a:uFillTx/>
                <a:latin typeface="+mn-lt"/>
                <a:ea typeface="+mn-ea"/>
                <a:cs typeface="+mn-cs"/>
              </a:rPr>
              <a:t>Depósito onde são guardados dados ou informações para serem usados quando desejados. A figura representa uma caixa de correio.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1631</Words>
  <Application>Microsoft Office PowerPoint</Application>
  <PresentationFormat>Apresentação na tela (4:3)</PresentationFormat>
  <Paragraphs>649</Paragraphs>
  <Slides>66</Slides>
  <Notes>1</Notes>
  <HiddenSlides>0</HiddenSlides>
  <MMClips>0</MMClips>
  <ScaleCrop>false</ScaleCrop>
  <HeadingPairs>
    <vt:vector size="4" baseType="variant">
      <vt:variant>
        <vt:lpstr>Tema</vt:lpstr>
      </vt:variant>
      <vt:variant>
        <vt:i4>1</vt:i4>
      </vt:variant>
      <vt:variant>
        <vt:lpstr>Títulos de slides</vt:lpstr>
      </vt:variant>
      <vt:variant>
        <vt:i4>66</vt:i4>
      </vt:variant>
    </vt:vector>
  </HeadingPairs>
  <TitlesOfParts>
    <vt:vector size="67" baseType="lpstr">
      <vt:lpstr>Tema do Office</vt:lpstr>
      <vt:lpstr>Memória Principal</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Memória: É o componente de um sistema de computação cuja função é armazenar os dados que são (ou serão) manipuladas por esse sistema, para que eles (os dados) possam ser prontamente recuperadas quando necessário. </vt:lpstr>
      <vt:lpstr>Memória - Operações</vt:lpstr>
      <vt:lpstr>Exemplos de Chips de memória</vt:lpstr>
      <vt:lpstr>ARQUITETURA COMPLETA DE UMA MEMÓRIA</vt:lpstr>
      <vt:lpstr>Slide 13</vt:lpstr>
      <vt:lpstr>Representação das  informações na memória</vt:lpstr>
      <vt:lpstr>Codificação em ASCII  (American Standard Code for Information Interchange )</vt:lpstr>
      <vt:lpstr>Terminologia de memórias </vt:lpstr>
      <vt:lpstr>Endereçamento de uma memória com 3 bits</vt:lpstr>
      <vt:lpstr>Acesso à memória principal </vt:lpstr>
      <vt:lpstr>Acesso à memória principal </vt:lpstr>
      <vt:lpstr>Acesso à memória principal </vt:lpstr>
      <vt:lpstr>Acesso à memória principal </vt:lpstr>
      <vt:lpstr>Terminologia de memórias</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Acesso à memória principal </vt:lpstr>
      <vt:lpstr>Classificação das memórias - quanto ao meio de gravação </vt:lpstr>
      <vt:lpstr>Classificação das memórias – quanto permanência dos dados</vt:lpstr>
      <vt:lpstr>Classificação das memórias - quanto ao uso no PC</vt:lpstr>
      <vt:lpstr>Hierarquia de memórias</vt:lpstr>
      <vt:lpstr>Tempo de acesso de uma RAM - Ciclo de leitura (“Read”)</vt:lpstr>
      <vt:lpstr>Tempo de acesso de uma RAM - Ciclo de escrita (“Write”)</vt:lpstr>
      <vt:lpstr>Classificação das memórias – quanto a gravação de dados</vt:lpstr>
      <vt:lpstr>Classificação das memórias – quanto a gravação de dados</vt:lpstr>
      <vt:lpstr>Classificação das memórias – quanto a gravação de dados</vt:lpstr>
      <vt:lpstr>Classificação das memórias –quanto a forma de acesso às células</vt:lpstr>
      <vt:lpstr>Classificação das memórias - Resumo</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lpstr>Memórias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Avellar</dc:creator>
  <cp:lastModifiedBy>Avellar</cp:lastModifiedBy>
  <cp:revision>56</cp:revision>
  <dcterms:created xsi:type="dcterms:W3CDTF">2017-09-10T14:35:06Z</dcterms:created>
  <dcterms:modified xsi:type="dcterms:W3CDTF">2017-09-11T02:16:23Z</dcterms:modified>
</cp:coreProperties>
</file>