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56" r:id="rId5"/>
    <p:sldId id="259" r:id="rId6"/>
    <p:sldId id="258" r:id="rId7"/>
    <p:sldId id="260" r:id="rId8"/>
    <p:sldId id="257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11A7A-50E7-4FE1-8CF0-4D42511EE100}" type="datetimeFigureOut">
              <a:rPr lang="pt-BR" smtClean="0"/>
              <a:t>14/03/2016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3F838-FD2C-488C-A01D-CB1B9518FAE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linhadecodigo.com.br/artigo/2831/exemplo-pratico-do-uso-de-rmi-em-sistemas-distribuidos-servico-de-criptografia.aspx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vellar.com/arquivos/sd/A2/Variaveisdeambiente.docx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65" y="1700808"/>
            <a:ext cx="26670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650" y="1268760"/>
            <a:ext cx="4010025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4347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385500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IMPLEMENTANDO A INTERFACE REMOTA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5148064" y="980728"/>
            <a:ext cx="35283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/>
              <a:t> A </a:t>
            </a:r>
            <a:r>
              <a:rPr lang="pt-BR" dirty="0">
                <a:solidFill>
                  <a:srgbClr val="FF0000"/>
                </a:solidFill>
              </a:rPr>
              <a:t>linha 2 </a:t>
            </a:r>
            <a:r>
              <a:rPr lang="pt-BR" dirty="0"/>
              <a:t>inicia a declaração da classe </a:t>
            </a:r>
            <a:r>
              <a:rPr lang="pt-BR" dirty="0" err="1"/>
              <a:t>CriptografiaImpl</a:t>
            </a:r>
            <a:r>
              <a:rPr lang="pt-BR" dirty="0"/>
              <a:t>, que </a:t>
            </a:r>
            <a:r>
              <a:rPr lang="pt-BR" dirty="0" smtClean="0"/>
              <a:t>contém </a:t>
            </a:r>
            <a:r>
              <a:rPr lang="pt-BR" dirty="0"/>
              <a:t>os métodos</a:t>
            </a:r>
            <a:r>
              <a:rPr lang="pt-BR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pt-BR" dirty="0"/>
              <a:t> A </a:t>
            </a:r>
            <a:r>
              <a:rPr lang="pt-BR" dirty="0">
                <a:solidFill>
                  <a:srgbClr val="FF0000"/>
                </a:solidFill>
              </a:rPr>
              <a:t>linha 9 </a:t>
            </a:r>
            <a:r>
              <a:rPr lang="pt-BR" dirty="0"/>
              <a:t>inicia a declaração do</a:t>
            </a:r>
            <a:r>
              <a:rPr lang="pt-BR" b="1" dirty="0"/>
              <a:t> </a:t>
            </a:r>
            <a:r>
              <a:rPr lang="pt-BR" dirty="0"/>
              <a:t>método usado para que o servidor criptografe uma entrada de texto claro emitida pelo cliente, e a devolva ao cliente em texto </a:t>
            </a:r>
            <a:r>
              <a:rPr lang="pt-BR" dirty="0" smtClean="0"/>
              <a:t>cifrado</a:t>
            </a:r>
          </a:p>
          <a:p>
            <a:pPr>
              <a:buFont typeface="Arial" pitchFamily="34" charset="0"/>
              <a:buChar char="•"/>
            </a:pPr>
            <a:r>
              <a:rPr lang="pt-BR" dirty="0"/>
              <a:t> A </a:t>
            </a:r>
            <a:r>
              <a:rPr lang="pt-BR" dirty="0">
                <a:solidFill>
                  <a:srgbClr val="FF0000"/>
                </a:solidFill>
              </a:rPr>
              <a:t>linha 11</a:t>
            </a:r>
            <a:r>
              <a:rPr lang="pt-BR" dirty="0"/>
              <a:t>, cria um vetor de </a:t>
            </a:r>
            <a:r>
              <a:rPr lang="pt-BR" dirty="0" err="1"/>
              <a:t>char</a:t>
            </a:r>
            <a:r>
              <a:rPr lang="pt-BR" dirty="0"/>
              <a:t>, sem definir o seu tamanho e cria uma variável </a:t>
            </a:r>
            <a:r>
              <a:rPr lang="pt-BR" dirty="0" err="1"/>
              <a:t>char</a:t>
            </a:r>
            <a:r>
              <a:rPr lang="pt-BR" dirty="0"/>
              <a:t> auxiliar</a:t>
            </a:r>
            <a:r>
              <a:rPr lang="pt-BR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pt-BR" dirty="0"/>
              <a:t> A </a:t>
            </a:r>
            <a:r>
              <a:rPr lang="pt-BR" dirty="0">
                <a:solidFill>
                  <a:srgbClr val="FF0000"/>
                </a:solidFill>
              </a:rPr>
              <a:t>linha 17</a:t>
            </a:r>
            <a:r>
              <a:rPr lang="pt-BR" dirty="0"/>
              <a:t>, obtém a cadeia de caracteres e a coloca em um vetor de </a:t>
            </a:r>
            <a:r>
              <a:rPr lang="pt-BR" dirty="0" err="1"/>
              <a:t>char</a:t>
            </a:r>
            <a:r>
              <a:rPr lang="pt-BR" dirty="0"/>
              <a:t> com o mesmo tamanho da cadeia, separando cada </a:t>
            </a:r>
            <a:r>
              <a:rPr lang="pt-BR" dirty="0" err="1"/>
              <a:t>caracter</a:t>
            </a:r>
            <a:r>
              <a:rPr lang="pt-BR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A </a:t>
            </a:r>
            <a:r>
              <a:rPr lang="pt-BR" dirty="0">
                <a:solidFill>
                  <a:srgbClr val="FF0000"/>
                </a:solidFill>
              </a:rPr>
              <a:t>instrução for </a:t>
            </a:r>
            <a:r>
              <a:rPr lang="pt-BR" dirty="0"/>
              <a:t>percorre o vetor de </a:t>
            </a:r>
            <a:r>
              <a:rPr lang="pt-BR" dirty="0" err="1"/>
              <a:t>char</a:t>
            </a:r>
            <a:r>
              <a:rPr lang="pt-BR" dirty="0"/>
              <a:t> procurando por um </a:t>
            </a:r>
            <a:r>
              <a:rPr lang="pt-BR" dirty="0" err="1"/>
              <a:t>caracter</a:t>
            </a:r>
            <a:r>
              <a:rPr lang="pt-BR" dirty="0"/>
              <a:t> especifico e quando o encontra o substitui. Ao final, o método retorna a saída na variável output.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19458" name="Picture 2" descr="http://www.linhadecodigo.com.br/artigos/img_artigos/EdilsonCNascimento/RMISistemasDistribuidos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4752528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188640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IMPLEMENTANDO A INTERFACE REMOTA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5148064" y="980728"/>
            <a:ext cx="35283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A linha 53 </a:t>
            </a:r>
            <a:r>
              <a:rPr lang="pt-BR" dirty="0"/>
              <a:t>inicia a declaração do</a:t>
            </a:r>
            <a:r>
              <a:rPr lang="pt-BR" b="1" dirty="0"/>
              <a:t> </a:t>
            </a:r>
            <a:r>
              <a:rPr lang="pt-BR" dirty="0"/>
              <a:t>método usado para que o servidor </a:t>
            </a:r>
            <a:r>
              <a:rPr lang="pt-BR" dirty="0" err="1"/>
              <a:t>descriptografe</a:t>
            </a:r>
            <a:r>
              <a:rPr lang="pt-BR" dirty="0"/>
              <a:t> uma entrada de texto cifrada emitida pelo cliente, e a devolva ao cliente em texto legível</a:t>
            </a:r>
            <a:r>
              <a:rPr lang="pt-BR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dirty="0"/>
              <a:t>A </a:t>
            </a:r>
            <a:r>
              <a:rPr lang="pt-BR" dirty="0">
                <a:solidFill>
                  <a:srgbClr val="FF0000"/>
                </a:solidFill>
              </a:rPr>
              <a:t>linha 55</a:t>
            </a:r>
            <a:r>
              <a:rPr lang="pt-BR" dirty="0"/>
              <a:t>, cria um vetor de </a:t>
            </a:r>
            <a:r>
              <a:rPr lang="pt-BR" dirty="0" err="1"/>
              <a:t>char</a:t>
            </a:r>
            <a:r>
              <a:rPr lang="pt-BR" dirty="0"/>
              <a:t>, sem definir o seu tamanho e cria uma variável </a:t>
            </a:r>
            <a:r>
              <a:rPr lang="pt-BR" dirty="0" err="1"/>
              <a:t>char</a:t>
            </a:r>
            <a:r>
              <a:rPr lang="pt-BR" dirty="0"/>
              <a:t> auxiliar</a:t>
            </a:r>
            <a:r>
              <a:rPr lang="pt-BR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dirty="0"/>
              <a:t>A </a:t>
            </a:r>
            <a:r>
              <a:rPr lang="pt-BR" dirty="0">
                <a:solidFill>
                  <a:srgbClr val="FF0000"/>
                </a:solidFill>
              </a:rPr>
              <a:t>linha 61</a:t>
            </a:r>
            <a:r>
              <a:rPr lang="pt-BR" dirty="0"/>
              <a:t>, obtém a cadeia de caracteres e a coloca em um vetor de </a:t>
            </a:r>
            <a:r>
              <a:rPr lang="pt-BR" dirty="0" err="1"/>
              <a:t>char</a:t>
            </a:r>
            <a:r>
              <a:rPr lang="pt-BR" dirty="0"/>
              <a:t> com o mesmo tamanho da cadeia, separando cada </a:t>
            </a:r>
            <a:r>
              <a:rPr lang="pt-BR" dirty="0" err="1"/>
              <a:t>caracter</a:t>
            </a:r>
            <a:r>
              <a:rPr lang="pt-BR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dirty="0"/>
              <a:t>A </a:t>
            </a:r>
            <a:r>
              <a:rPr lang="pt-BR" dirty="0">
                <a:solidFill>
                  <a:srgbClr val="FF0000"/>
                </a:solidFill>
              </a:rPr>
              <a:t>instrução for </a:t>
            </a:r>
            <a:r>
              <a:rPr lang="pt-BR" dirty="0"/>
              <a:t>percorre o vetor de </a:t>
            </a:r>
            <a:r>
              <a:rPr lang="pt-BR" dirty="0" err="1"/>
              <a:t>char</a:t>
            </a:r>
            <a:r>
              <a:rPr lang="pt-BR" dirty="0"/>
              <a:t> procurando por um </a:t>
            </a:r>
            <a:r>
              <a:rPr lang="pt-BR" dirty="0" err="1"/>
              <a:t>caracter</a:t>
            </a:r>
            <a:r>
              <a:rPr lang="pt-BR" dirty="0"/>
              <a:t> especifico e quando o encontra o substitui. Ao final, o método retorna a saída na variável output</a:t>
            </a:r>
            <a:r>
              <a:rPr lang="pt-BR" dirty="0" smtClean="0"/>
              <a:t>.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20482" name="Picture 2" descr="http://www.linhadecodigo.com.br/artigos/img_artigos/EdilsonCNascimento/RMISistemasDistribuidos/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2"/>
            <a:ext cx="4680520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79712" y="38550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DEFINIÇÃO DO SERVIDOR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71600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1600" dirty="0" smtClean="0"/>
              <a:t> </a:t>
            </a:r>
            <a:r>
              <a:rPr lang="pt-BR" sz="1600" dirty="0"/>
              <a:t>A </a:t>
            </a:r>
            <a:r>
              <a:rPr lang="pt-BR" sz="1600" dirty="0">
                <a:solidFill>
                  <a:srgbClr val="FF0000"/>
                </a:solidFill>
              </a:rPr>
              <a:t>linha 12</a:t>
            </a:r>
            <a:r>
              <a:rPr lang="pt-BR" sz="1600" dirty="0"/>
              <a:t>, cria o objeto servidor do tipo </a:t>
            </a:r>
            <a:r>
              <a:rPr lang="pt-BR" sz="1600" dirty="0" err="1"/>
              <a:t>CriptografiaImpl</a:t>
            </a:r>
            <a:r>
              <a:rPr lang="pt-BR" sz="1600" dirty="0"/>
              <a:t>. Quando o construtor executa, ele exporta o objeto para que o objeto possa começar a ouvir as solicitações de clientes. Objetos remotos utilizam o </a:t>
            </a:r>
            <a:r>
              <a:rPr lang="pt-BR" sz="1600" i="1" dirty="0"/>
              <a:t>host </a:t>
            </a:r>
            <a:r>
              <a:rPr lang="pt-BR" sz="1600" dirty="0"/>
              <a:t>e a </a:t>
            </a:r>
            <a:r>
              <a:rPr lang="pt-BR" sz="1600" i="1" dirty="0"/>
              <a:t>porta </a:t>
            </a:r>
            <a:r>
              <a:rPr lang="pt-BR" sz="1600" dirty="0"/>
              <a:t>para localizar o </a:t>
            </a:r>
            <a:r>
              <a:rPr lang="pt-BR" sz="1600" dirty="0" err="1"/>
              <a:t>rmiregistry</a:t>
            </a:r>
            <a:r>
              <a:rPr lang="pt-BR" sz="1600" b="1" dirty="0"/>
              <a:t> </a:t>
            </a:r>
            <a:r>
              <a:rPr lang="pt-BR" sz="1600" dirty="0"/>
              <a:t>a fim de poderem se registrar como serviços remotos. Os clientes utilizam o </a:t>
            </a:r>
            <a:r>
              <a:rPr lang="pt-BR" sz="1600" i="1" dirty="0"/>
              <a:t>host </a:t>
            </a:r>
            <a:r>
              <a:rPr lang="pt-BR" sz="1600" dirty="0"/>
              <a:t>e a </a:t>
            </a:r>
            <a:r>
              <a:rPr lang="pt-BR" sz="1600" i="1" dirty="0"/>
              <a:t>porta </a:t>
            </a:r>
            <a:r>
              <a:rPr lang="pt-BR" sz="1600" dirty="0"/>
              <a:t>para localizar um serviço</a:t>
            </a:r>
            <a:r>
              <a:rPr lang="pt-BR" sz="1600" dirty="0" smtClean="0"/>
              <a:t>.</a:t>
            </a:r>
          </a:p>
          <a:p>
            <a:pPr fontAlgn="base">
              <a:buFont typeface="Arial" pitchFamily="34" charset="0"/>
              <a:buChar char="•"/>
            </a:pPr>
            <a:r>
              <a:rPr lang="pt-BR" sz="1600" dirty="0"/>
              <a:t> A </a:t>
            </a:r>
            <a:r>
              <a:rPr lang="pt-BR" sz="1600" dirty="0">
                <a:solidFill>
                  <a:srgbClr val="FF0000"/>
                </a:solidFill>
              </a:rPr>
              <a:t>linha 13 </a:t>
            </a:r>
            <a:r>
              <a:rPr lang="pt-BR" sz="1600" dirty="0"/>
              <a:t>define o </a:t>
            </a:r>
            <a:r>
              <a:rPr lang="pt-BR" sz="1600" i="1" dirty="0"/>
              <a:t>nome do objeto servidor </a:t>
            </a:r>
            <a:r>
              <a:rPr lang="pt-BR" sz="1600" dirty="0"/>
              <a:t>que será utilizado por clientes para tentar sua conexão. O nome é normalmente da forma </a:t>
            </a:r>
            <a:r>
              <a:rPr lang="pt-BR" sz="1600" b="1" dirty="0"/>
              <a:t>//</a:t>
            </a:r>
            <a:r>
              <a:rPr lang="pt-BR" sz="1600" i="1" dirty="0"/>
              <a:t>host</a:t>
            </a:r>
            <a:r>
              <a:rPr lang="pt-BR" sz="1600" b="1" dirty="0"/>
              <a:t>:</a:t>
            </a:r>
            <a:r>
              <a:rPr lang="pt-BR" sz="1600" i="1" dirty="0"/>
              <a:t>porta</a:t>
            </a:r>
            <a:r>
              <a:rPr lang="pt-BR" sz="1600" b="1" dirty="0"/>
              <a:t>/</a:t>
            </a:r>
            <a:r>
              <a:rPr lang="pt-BR" sz="1600" i="1" dirty="0" err="1"/>
              <a:t>nomeDoObjetoRemoto</a:t>
            </a:r>
            <a:r>
              <a:rPr lang="pt-BR" sz="1600" i="1" dirty="0"/>
              <a:t>. </a:t>
            </a:r>
            <a:r>
              <a:rPr lang="pt-BR" sz="1600" dirty="0"/>
              <a:t>em que </a:t>
            </a:r>
            <a:r>
              <a:rPr lang="pt-BR" sz="1600" i="1" dirty="0"/>
              <a:t>host </a:t>
            </a:r>
            <a:r>
              <a:rPr lang="pt-BR" sz="1600" dirty="0"/>
              <a:t>representa o computador que está executando o </a:t>
            </a:r>
            <a:r>
              <a:rPr lang="pt-BR" sz="1600" i="1" dirty="0"/>
              <a:t>registro para objetos remotos </a:t>
            </a:r>
            <a:r>
              <a:rPr lang="pt-BR" sz="1600" dirty="0"/>
              <a:t>(este também será </a:t>
            </a:r>
            <a:r>
              <a:rPr lang="pt-BR" sz="1600" dirty="0" smtClean="0"/>
              <a:t>o computador </a:t>
            </a:r>
            <a:r>
              <a:rPr lang="pt-BR" sz="1600" dirty="0"/>
              <a:t>em que o objeto remoto executa), </a:t>
            </a:r>
            <a:r>
              <a:rPr lang="pt-BR" sz="1600" i="1" dirty="0"/>
              <a:t>porta </a:t>
            </a:r>
            <a:r>
              <a:rPr lang="pt-BR" sz="1600" dirty="0"/>
              <a:t>representa o número da porta onde o registro pode ser localizado no </a:t>
            </a:r>
            <a:r>
              <a:rPr lang="pt-BR" sz="1600" i="1" dirty="0"/>
              <a:t>host </a:t>
            </a:r>
            <a:r>
              <a:rPr lang="pt-BR" sz="1600" dirty="0"/>
              <a:t>e </a:t>
            </a:r>
            <a:r>
              <a:rPr lang="pt-BR" sz="1600" i="1" dirty="0" err="1"/>
              <a:t>nomeDoObjetoRemoto</a:t>
            </a:r>
            <a:r>
              <a:rPr lang="pt-BR" sz="1600" i="1" dirty="0"/>
              <a:t> </a:t>
            </a:r>
            <a:r>
              <a:rPr lang="pt-BR" sz="1600" dirty="0"/>
              <a:t>é o nome que o cliente fornecerá ao tentar localizar o objeto remoto pelo registro.</a:t>
            </a:r>
          </a:p>
          <a:p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</p:txBody>
      </p:sp>
      <p:pic>
        <p:nvPicPr>
          <p:cNvPr id="21506" name="Picture 2" descr="http://www.linhadecodigo.com.br/artigos/img_artigos/EdilsonCNascimento/RMISistemasDistribuidos/image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77072"/>
            <a:ext cx="8640960" cy="2407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79712" y="38550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DEFINIÇÃO DO SERVIDOR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71600" y="980728"/>
            <a:ext cx="770485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1600" dirty="0" smtClean="0"/>
              <a:t> </a:t>
            </a:r>
            <a:r>
              <a:rPr lang="pt-BR" sz="1600" dirty="0"/>
              <a:t>O registro para objetos remotos é gerenciado pelo programa utilitário </a:t>
            </a:r>
            <a:r>
              <a:rPr lang="pt-BR" sz="1600" b="1" i="1" dirty="0" err="1"/>
              <a:t>rmiregistry</a:t>
            </a:r>
            <a:r>
              <a:rPr lang="pt-BR" sz="1600" b="1" i="1" dirty="0"/>
              <a:t> </a:t>
            </a:r>
            <a:r>
              <a:rPr lang="pt-BR" sz="1600" dirty="0"/>
              <a:t>incluído no J2SDK. O número-padrão da porta para o </a:t>
            </a:r>
            <a:r>
              <a:rPr lang="pt-BR" sz="1600" b="1" dirty="0" err="1"/>
              <a:t>rmiregistry</a:t>
            </a:r>
            <a:r>
              <a:rPr lang="pt-BR" sz="1600" b="1" dirty="0"/>
              <a:t> </a:t>
            </a:r>
            <a:r>
              <a:rPr lang="pt-BR" sz="1600" dirty="0"/>
              <a:t>é 1099</a:t>
            </a:r>
            <a:r>
              <a:rPr lang="pt-BR" sz="1600" dirty="0" smtClean="0"/>
              <a:t>.</a:t>
            </a:r>
          </a:p>
          <a:p>
            <a:endParaRPr lang="pt-BR" sz="1600" dirty="0" smtClean="0"/>
          </a:p>
          <a:p>
            <a:pPr fontAlgn="base">
              <a:buFont typeface="Arial" pitchFamily="34" charset="0"/>
              <a:buChar char="•"/>
            </a:pPr>
            <a:r>
              <a:rPr lang="pt-BR" sz="1600" dirty="0"/>
              <a:t> Nesse programa, o nome de objeto remoto do servidor é //</a:t>
            </a:r>
            <a:r>
              <a:rPr lang="pt-BR" sz="1600" dirty="0" err="1"/>
              <a:t>localhost</a:t>
            </a:r>
            <a:r>
              <a:rPr lang="pt-BR" sz="1600" dirty="0"/>
              <a:t>/</a:t>
            </a:r>
            <a:r>
              <a:rPr lang="pt-BR" sz="1600" dirty="0" err="1"/>
              <a:t>criptoService</a:t>
            </a:r>
            <a:r>
              <a:rPr lang="pt-BR" sz="1600" b="1" dirty="0"/>
              <a:t>. </a:t>
            </a:r>
            <a:r>
              <a:rPr lang="pt-BR" sz="1600" dirty="0"/>
              <a:t>Indicando que o </a:t>
            </a:r>
            <a:r>
              <a:rPr lang="pt-BR" sz="1600" dirty="0" err="1"/>
              <a:t>rmiregistry</a:t>
            </a:r>
            <a:r>
              <a:rPr lang="pt-BR" sz="1600" b="1" dirty="0"/>
              <a:t> </a:t>
            </a:r>
            <a:r>
              <a:rPr lang="pt-BR" sz="1600" dirty="0"/>
              <a:t>está localizado no </a:t>
            </a:r>
            <a:r>
              <a:rPr lang="pt-BR" sz="1600" dirty="0" err="1"/>
              <a:t>localhost</a:t>
            </a:r>
            <a:r>
              <a:rPr lang="pt-BR" sz="1600" dirty="0"/>
              <a:t> (isto é, no mesmo computador) e que o nome que o cliente deve utilizar para localizar o serviço é </a:t>
            </a:r>
            <a:r>
              <a:rPr lang="pt-BR" sz="1600" b="1" dirty="0" err="1"/>
              <a:t>criptoService</a:t>
            </a:r>
            <a:r>
              <a:rPr lang="pt-BR" sz="1600" b="1" dirty="0" smtClean="0"/>
              <a:t>.</a:t>
            </a:r>
          </a:p>
          <a:p>
            <a:pPr fontAlgn="base">
              <a:buFont typeface="Arial" pitchFamily="34" charset="0"/>
              <a:buChar char="•"/>
            </a:pPr>
            <a:endParaRPr lang="pt-BR" sz="1600" b="1" dirty="0"/>
          </a:p>
          <a:p>
            <a:pPr fontAlgn="base">
              <a:buFont typeface="Arial" pitchFamily="34" charset="0"/>
              <a:buChar char="•"/>
            </a:pPr>
            <a:r>
              <a:rPr lang="pt-BR" sz="1600" b="1" dirty="0" smtClean="0"/>
              <a:t> </a:t>
            </a:r>
            <a:r>
              <a:rPr lang="pt-BR" sz="1600" dirty="0"/>
              <a:t>A </a:t>
            </a:r>
            <a:r>
              <a:rPr lang="pt-BR" sz="1600" dirty="0">
                <a:solidFill>
                  <a:srgbClr val="FF0000"/>
                </a:solidFill>
              </a:rPr>
              <a:t>linha 13</a:t>
            </a:r>
            <a:r>
              <a:rPr lang="pt-BR" sz="1600" dirty="0"/>
              <a:t>, chama o método </a:t>
            </a:r>
            <a:r>
              <a:rPr lang="pt-BR" sz="1600" dirty="0" err="1"/>
              <a:t>static</a:t>
            </a:r>
            <a:r>
              <a:rPr lang="pt-BR" sz="1600" dirty="0"/>
              <a:t> </a:t>
            </a:r>
            <a:r>
              <a:rPr lang="pt-BR" sz="1600" i="1" dirty="0" err="1"/>
              <a:t>rebind</a:t>
            </a:r>
            <a:r>
              <a:rPr lang="pt-BR" sz="1600" b="1" i="1" dirty="0"/>
              <a:t> </a:t>
            </a:r>
            <a:r>
              <a:rPr lang="pt-BR" sz="1600" dirty="0"/>
              <a:t>da classe </a:t>
            </a:r>
            <a:r>
              <a:rPr lang="pt-BR" sz="1600" i="1" dirty="0" err="1"/>
              <a:t>Naming</a:t>
            </a:r>
            <a:r>
              <a:rPr lang="pt-BR" sz="1600" i="1" dirty="0"/>
              <a:t> </a:t>
            </a:r>
            <a:r>
              <a:rPr lang="pt-BR" sz="1600" dirty="0"/>
              <a:t>(pacote </a:t>
            </a:r>
            <a:r>
              <a:rPr lang="pt-BR" sz="1600" b="1" dirty="0" err="1"/>
              <a:t>java</a:t>
            </a:r>
            <a:r>
              <a:rPr lang="pt-BR" sz="1600" b="1" dirty="0"/>
              <a:t>.</a:t>
            </a:r>
            <a:r>
              <a:rPr lang="pt-BR" sz="1600" b="1" dirty="0" err="1"/>
              <a:t>rmi</a:t>
            </a:r>
            <a:r>
              <a:rPr lang="pt-BR" sz="1600" dirty="0"/>
              <a:t>) para vincular (</a:t>
            </a:r>
            <a:r>
              <a:rPr lang="pt-BR" sz="1600" i="1" dirty="0" err="1"/>
              <a:t>bind</a:t>
            </a:r>
            <a:r>
              <a:rPr lang="pt-BR" sz="1600" dirty="0"/>
              <a:t>) o objeto remoto </a:t>
            </a:r>
            <a:r>
              <a:rPr lang="pt-BR" sz="1600" dirty="0" err="1"/>
              <a:t>obj</a:t>
            </a:r>
            <a:r>
              <a:rPr lang="pt-BR" sz="1600" dirty="0"/>
              <a:t> de </a:t>
            </a:r>
            <a:r>
              <a:rPr lang="pt-BR" sz="1600" dirty="0" err="1"/>
              <a:t>ServidorCriptografia</a:t>
            </a:r>
            <a:r>
              <a:rPr lang="pt-BR" sz="1600" b="1" dirty="0"/>
              <a:t> </a:t>
            </a:r>
            <a:r>
              <a:rPr lang="pt-BR" sz="1600" dirty="0"/>
              <a:t>ao </a:t>
            </a:r>
            <a:r>
              <a:rPr lang="pt-BR" sz="1600" dirty="0" err="1"/>
              <a:t>rmiregistry</a:t>
            </a:r>
            <a:r>
              <a:rPr lang="pt-BR" sz="1600" dirty="0"/>
              <a:t> e atribuir o nome //</a:t>
            </a:r>
            <a:r>
              <a:rPr lang="pt-BR" sz="1600" dirty="0" err="1"/>
              <a:t>localhost</a:t>
            </a:r>
            <a:r>
              <a:rPr lang="pt-BR" sz="1600" dirty="0"/>
              <a:t>/</a:t>
            </a:r>
            <a:r>
              <a:rPr lang="pt-BR" sz="1600" dirty="0" err="1"/>
              <a:t>criptoService</a:t>
            </a:r>
            <a:r>
              <a:rPr lang="pt-BR" sz="1600" dirty="0"/>
              <a:t> ao objeto remoto.</a:t>
            </a:r>
            <a:br>
              <a:rPr lang="pt-BR" sz="1600" dirty="0"/>
            </a:br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/>
              <a:t>Read more: </a:t>
            </a:r>
            <a:r>
              <a:rPr lang="pt-BR" sz="1600" dirty="0">
                <a:hlinkClick r:id="rId2"/>
              </a:rPr>
              <a:t>http://www.linhadecodigo.com.br/artigo/2831/exemplo-pratico-do-uso-de-rmi-em-sistemas-distribuidos-servico-de-criptografia.</a:t>
            </a:r>
            <a:r>
              <a:rPr lang="pt-BR" sz="1600" dirty="0" err="1">
                <a:hlinkClick r:id="rId2"/>
              </a:rPr>
              <a:t>aspx</a:t>
            </a:r>
            <a:r>
              <a:rPr lang="pt-BR" sz="1600" dirty="0">
                <a:hlinkClick r:id="rId2"/>
              </a:rPr>
              <a:t>#ixzz42uD1W7jr </a:t>
            </a:r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  <a:p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</p:txBody>
      </p:sp>
      <p:pic>
        <p:nvPicPr>
          <p:cNvPr id="21506" name="Picture 2" descr="http://www.linhadecodigo.com.br/artigos/img_artigos/EdilsonCNascimento/RMISistemasDistribuidos/image0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77072"/>
            <a:ext cx="8640960" cy="2407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79712" y="38550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DEFINIÇÃO DO CLIENTE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71600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  <a:p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</p:txBody>
      </p:sp>
      <p:pic>
        <p:nvPicPr>
          <p:cNvPr id="22530" name="Picture 2" descr="http://www.linhadecodigo.com.br/artigos/img_artigos/EdilsonCNascimento/RMISistemasDistribuidos/image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80728"/>
            <a:ext cx="7272808" cy="556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79712" y="38550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DEFINIÇÃO DO CLIENTE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71600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  <a:p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</p:txBody>
      </p:sp>
      <p:sp>
        <p:nvSpPr>
          <p:cNvPr id="5" name="Retângulo 4"/>
          <p:cNvSpPr/>
          <p:nvPr/>
        </p:nvSpPr>
        <p:spPr>
          <a:xfrm>
            <a:off x="899592" y="1124744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Quando a classe </a:t>
            </a:r>
            <a:r>
              <a:rPr lang="pt-BR" dirty="0" err="1"/>
              <a:t>ClienteCriptografia</a:t>
            </a:r>
            <a:r>
              <a:rPr lang="pt-BR" b="1" dirty="0"/>
              <a:t> </a:t>
            </a:r>
            <a:r>
              <a:rPr lang="pt-BR" dirty="0"/>
              <a:t>executa, ela faz uma pergunta sobre qual serviço quer realizar (criptografia ou </a:t>
            </a:r>
            <a:r>
              <a:rPr lang="pt-BR" dirty="0" err="1"/>
              <a:t>descriptografia</a:t>
            </a:r>
            <a:r>
              <a:rPr lang="pt-BR" dirty="0"/>
              <a:t>), o cliente escolhe, entra com o texto e a classe faz uma chamada de método remoto especifico para o servidor</a:t>
            </a:r>
            <a:br>
              <a:rPr lang="pt-BR" dirty="0"/>
            </a:br>
            <a:endParaRPr lang="pt-BR" dirty="0"/>
          </a:p>
        </p:txBody>
      </p:sp>
      <p:pic>
        <p:nvPicPr>
          <p:cNvPr id="24578" name="Picture 2" descr="http://www.linhadecodigo.com.br/artigos/img_artigos/EdilsonCNascimento/RMISistemasDistribuidos/image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996952"/>
            <a:ext cx="5400675" cy="2695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79712" y="38550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Criando os arquivos executáveis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71600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  <a:p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</p:txBody>
      </p:sp>
      <p:sp>
        <p:nvSpPr>
          <p:cNvPr id="5" name="Retângulo 4"/>
          <p:cNvSpPr/>
          <p:nvPr/>
        </p:nvSpPr>
        <p:spPr>
          <a:xfrm>
            <a:off x="899592" y="1124744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pt-BR" dirty="0"/>
              <a:t> Agora que os pedaços estão no lugar, podemos construir e executar nosso aplicativo distribuído; isso requer vários passos. Primeiro, as classes devem ser compiladas utilizando </a:t>
            </a:r>
            <a:r>
              <a:rPr lang="pt-BR" b="1" dirty="0" err="1"/>
              <a:t>javac</a:t>
            </a:r>
            <a:r>
              <a:rPr lang="pt-BR" b="1" dirty="0"/>
              <a:t>, </a:t>
            </a:r>
            <a:r>
              <a:rPr lang="pt-BR" dirty="0"/>
              <a:t>para produzir os</a:t>
            </a:r>
            <a:r>
              <a:rPr lang="pt-BR" b="1" dirty="0"/>
              <a:t> .</a:t>
            </a:r>
            <a:r>
              <a:rPr lang="pt-BR" b="1" dirty="0" err="1"/>
              <a:t>class</a:t>
            </a:r>
            <a:r>
              <a:rPr lang="pt-BR" dirty="0" smtClean="0"/>
              <a:t>.</a:t>
            </a:r>
          </a:p>
          <a:p>
            <a:pPr fontAlgn="base">
              <a:buFont typeface="Arial" pitchFamily="34" charset="0"/>
              <a:buChar char="•"/>
            </a:pPr>
            <a:endParaRPr lang="pt-BR" dirty="0"/>
          </a:p>
          <a:p>
            <a:pPr fontAlgn="base">
              <a:buFont typeface="Arial" pitchFamily="34" charset="0"/>
              <a:buChar char="•"/>
            </a:pPr>
            <a:endParaRPr lang="pt-BR" dirty="0"/>
          </a:p>
          <a:p>
            <a:pPr fontAlgn="base">
              <a:buFont typeface="Arial" pitchFamily="34" charset="0"/>
              <a:buChar char="•"/>
            </a:pPr>
            <a:r>
              <a:rPr lang="pt-BR" dirty="0"/>
              <a:t>Em seguida, a classe que implementa a interface (</a:t>
            </a:r>
            <a:r>
              <a:rPr lang="pt-BR" b="1" dirty="0" err="1"/>
              <a:t>CriptografiaImpl</a:t>
            </a:r>
            <a:r>
              <a:rPr lang="pt-BR" dirty="0"/>
              <a:t>) deve ser compilada utilizando o </a:t>
            </a:r>
            <a:r>
              <a:rPr lang="pt-BR" i="1" dirty="0"/>
              <a:t>compilador </a:t>
            </a:r>
            <a:r>
              <a:rPr lang="pt-BR" b="1" i="1" dirty="0" err="1"/>
              <a:t>rmic</a:t>
            </a:r>
            <a:r>
              <a:rPr lang="pt-BR" b="1" i="1" dirty="0"/>
              <a:t> </a:t>
            </a:r>
            <a:r>
              <a:rPr lang="pt-BR" dirty="0"/>
              <a:t>(um dos utilitários fornecidos com o J2SDK) para produzir uma </a:t>
            </a:r>
            <a:r>
              <a:rPr lang="pt-BR" i="1" dirty="0"/>
              <a:t>classe </a:t>
            </a:r>
            <a:r>
              <a:rPr lang="pt-BR" i="1" dirty="0" err="1"/>
              <a:t>stub</a:t>
            </a:r>
            <a:r>
              <a:rPr lang="pt-BR" dirty="0"/>
              <a:t>. Um objeto da classe </a:t>
            </a:r>
            <a:r>
              <a:rPr lang="pt-BR" i="1" dirty="0" err="1"/>
              <a:t>stub</a:t>
            </a:r>
            <a:r>
              <a:rPr lang="pt-BR" i="1" dirty="0"/>
              <a:t> </a:t>
            </a:r>
            <a:r>
              <a:rPr lang="pt-BR" dirty="0"/>
              <a:t>permite que o cliente invoque os métodos remotos do objeto servidor. O objeto </a:t>
            </a:r>
            <a:r>
              <a:rPr lang="pt-BR" i="1" dirty="0" err="1"/>
              <a:t>stub</a:t>
            </a:r>
            <a:r>
              <a:rPr lang="pt-BR" i="1" dirty="0"/>
              <a:t> </a:t>
            </a:r>
            <a:r>
              <a:rPr lang="pt-BR" dirty="0"/>
              <a:t>recebe cada chamada de método remoto e o passa para o sistema Java RMI, o qual realiza as funções de rede que permitem que o cliente se conecte ao servidor e interaja com o objeto servidor remoto. A linha de comando deve ser executada no diretório em que estão os .</a:t>
            </a:r>
            <a:r>
              <a:rPr lang="pt-BR" dirty="0" err="1"/>
              <a:t>class</a:t>
            </a:r>
            <a:r>
              <a:rPr lang="pt-BR" dirty="0"/>
              <a:t>, produzidas pelo compilador </a:t>
            </a:r>
            <a:r>
              <a:rPr lang="pt-BR" dirty="0" err="1"/>
              <a:t>javac</a:t>
            </a:r>
            <a:r>
              <a:rPr lang="pt-BR" dirty="0"/>
              <a:t>,</a:t>
            </a: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79712" y="38550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Criando os arquivos executáveis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71600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  <a:p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</p:txBody>
      </p:sp>
      <p:sp>
        <p:nvSpPr>
          <p:cNvPr id="5" name="Retângulo 4"/>
          <p:cNvSpPr/>
          <p:nvPr/>
        </p:nvSpPr>
        <p:spPr>
          <a:xfrm>
            <a:off x="899592" y="1124744"/>
            <a:ext cx="74888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1600" b="1" dirty="0" err="1"/>
              <a:t>rmic</a:t>
            </a:r>
            <a:r>
              <a:rPr lang="pt-BR" sz="1600" b="1" dirty="0"/>
              <a:t> </a:t>
            </a:r>
            <a:r>
              <a:rPr lang="pt-BR" sz="1600" b="1" dirty="0" err="1" smtClean="0"/>
              <a:t>CriptografiaImpl</a:t>
            </a:r>
            <a:endParaRPr lang="pt-BR" sz="1600" b="1" dirty="0" smtClean="0"/>
          </a:p>
          <a:p>
            <a:pPr fontAlgn="base"/>
            <a:endParaRPr lang="pt-BR" sz="1600" dirty="0"/>
          </a:p>
          <a:p>
            <a:pPr fontAlgn="base"/>
            <a:r>
              <a:rPr lang="pt-BR" sz="1600" dirty="0" smtClean="0"/>
              <a:t>- gera </a:t>
            </a:r>
            <a:r>
              <a:rPr lang="pt-BR" sz="1600" dirty="0"/>
              <a:t>o arquivo </a:t>
            </a:r>
            <a:r>
              <a:rPr lang="pt-BR" sz="1600" b="1" dirty="0" err="1"/>
              <a:t>CriptografiaImpl_Stub</a:t>
            </a:r>
            <a:r>
              <a:rPr lang="pt-BR" sz="1600" b="1" dirty="0"/>
              <a:t>.</a:t>
            </a:r>
            <a:r>
              <a:rPr lang="pt-BR" sz="1600" b="1" dirty="0" err="1"/>
              <a:t>class</a:t>
            </a:r>
            <a:r>
              <a:rPr lang="pt-BR" sz="1600" dirty="0"/>
              <a:t>. Agora, podemos testar nosso aplicativo de RMI. O próximo passo é iniciar o </a:t>
            </a:r>
            <a:r>
              <a:rPr lang="pt-BR" sz="1600" b="1" dirty="0" err="1"/>
              <a:t>rmiregistry</a:t>
            </a:r>
            <a:r>
              <a:rPr lang="pt-BR" sz="1600" b="1" dirty="0"/>
              <a:t> </a:t>
            </a:r>
            <a:r>
              <a:rPr lang="pt-BR" sz="1600" dirty="0"/>
              <a:t>de modo que o objeto </a:t>
            </a:r>
            <a:r>
              <a:rPr lang="pt-BR" sz="1600" b="1" dirty="0" err="1"/>
              <a:t>CriptografiaImpl</a:t>
            </a:r>
            <a:r>
              <a:rPr lang="pt-BR" sz="1600" dirty="0"/>
              <a:t> possa se registrar sozinho no registro. Isso é feito a partir da janela de comando. A linha de comando:</a:t>
            </a:r>
          </a:p>
          <a:p>
            <a:pPr fontAlgn="base"/>
            <a:endParaRPr lang="pt-BR" sz="1600" b="1" dirty="0" smtClean="0"/>
          </a:p>
          <a:p>
            <a:pPr fontAlgn="base"/>
            <a:r>
              <a:rPr lang="pt-BR" sz="1600" b="1" dirty="0" err="1" smtClean="0"/>
              <a:t>rmiregistry</a:t>
            </a:r>
            <a:endParaRPr lang="pt-BR" sz="1600" b="1" dirty="0" smtClean="0"/>
          </a:p>
          <a:p>
            <a:pPr fontAlgn="base"/>
            <a:endParaRPr lang="pt-BR" sz="1600" dirty="0" smtClean="0"/>
          </a:p>
          <a:p>
            <a:pPr fontAlgn="base">
              <a:buFontTx/>
              <a:buChar char="-"/>
            </a:pPr>
            <a:r>
              <a:rPr lang="pt-BR" sz="1600" dirty="0" smtClean="0"/>
              <a:t>carrega </a:t>
            </a:r>
            <a:r>
              <a:rPr lang="pt-BR" sz="1600" dirty="0"/>
              <a:t>o registro de RMI e o </a:t>
            </a:r>
            <a:r>
              <a:rPr lang="pt-BR" sz="1600" i="1" dirty="0"/>
              <a:t>vincula </a:t>
            </a:r>
            <a:r>
              <a:rPr lang="pt-BR" sz="1600" dirty="0"/>
              <a:t>(</a:t>
            </a:r>
            <a:r>
              <a:rPr lang="pt-BR" sz="1600" i="1" dirty="0" err="1"/>
              <a:t>binds</a:t>
            </a:r>
            <a:r>
              <a:rPr lang="pt-BR" sz="1600" dirty="0"/>
              <a:t>) à porta 1099 na máquina em que o comando é executado. A janela de linha de comando não mostrará nenhum texto em resposta a esse comando.</a:t>
            </a:r>
          </a:p>
          <a:p>
            <a:pPr fontAlgn="base"/>
            <a:endParaRPr lang="pt-BR" sz="1600" b="1" dirty="0" smtClean="0"/>
          </a:p>
          <a:p>
            <a:pPr fontAlgn="base"/>
            <a:r>
              <a:rPr lang="pt-BR" sz="1600" b="1" dirty="0" err="1" smtClean="0"/>
              <a:t>java</a:t>
            </a:r>
            <a:r>
              <a:rPr lang="pt-BR" sz="1600" b="1" dirty="0"/>
              <a:t> </a:t>
            </a:r>
            <a:r>
              <a:rPr lang="pt-BR" sz="1600" b="1" dirty="0" err="1"/>
              <a:t>ServidorCriptografia</a:t>
            </a:r>
            <a:endParaRPr lang="pt-BR" sz="1600" dirty="0"/>
          </a:p>
          <a:p>
            <a:pPr fontAlgn="base"/>
            <a:r>
              <a:rPr lang="pt-BR" sz="1600" dirty="0"/>
              <a:t>O programa </a:t>
            </a:r>
            <a:r>
              <a:rPr lang="pt-BR" sz="1600" b="1" dirty="0" err="1"/>
              <a:t>ClienteCriptografia</a:t>
            </a:r>
            <a:r>
              <a:rPr lang="pt-BR" sz="1600" b="1" dirty="0"/>
              <a:t> </a:t>
            </a:r>
            <a:r>
              <a:rPr lang="pt-BR" sz="1600" dirty="0"/>
              <a:t>agora pode ser executado para se conectar com o </a:t>
            </a:r>
            <a:r>
              <a:rPr lang="pt-BR" sz="1600" b="1" dirty="0" err="1"/>
              <a:t>ServidorCriptografia</a:t>
            </a:r>
            <a:r>
              <a:rPr lang="pt-BR" sz="1600" b="1" dirty="0"/>
              <a:t> </a:t>
            </a:r>
            <a:r>
              <a:rPr lang="pt-BR" sz="1600" dirty="0"/>
              <a:t>no </a:t>
            </a:r>
            <a:r>
              <a:rPr lang="pt-BR" sz="1600" i="1" dirty="0"/>
              <a:t>host </a:t>
            </a:r>
            <a:r>
              <a:rPr lang="pt-BR" sz="1600" dirty="0"/>
              <a:t>local com o comando</a:t>
            </a:r>
          </a:p>
          <a:p>
            <a:pPr fontAlgn="base"/>
            <a:endParaRPr lang="pt-BR" sz="1600" b="1" dirty="0" smtClean="0"/>
          </a:p>
          <a:p>
            <a:pPr fontAlgn="base"/>
            <a:r>
              <a:rPr lang="pt-BR" sz="1600" b="1" dirty="0" err="1" smtClean="0"/>
              <a:t>java</a:t>
            </a:r>
            <a:r>
              <a:rPr lang="pt-BR" sz="1600" b="1" dirty="0" smtClean="0"/>
              <a:t> </a:t>
            </a:r>
            <a:r>
              <a:rPr lang="pt-BR" sz="1600" b="1" dirty="0" err="1" smtClean="0"/>
              <a:t>ClienteCriptografia</a:t>
            </a:r>
            <a:endParaRPr lang="pt-BR" sz="1600" b="1" dirty="0" smtClean="0"/>
          </a:p>
          <a:p>
            <a:pPr fontAlgn="base"/>
            <a:endParaRPr lang="pt-BR" sz="1600" dirty="0"/>
          </a:p>
          <a:p>
            <a:pPr fontAlgn="base"/>
            <a:r>
              <a:rPr lang="pt-BR" sz="1600" dirty="0" smtClean="0"/>
              <a:t>Quando </a:t>
            </a:r>
            <a:r>
              <a:rPr lang="pt-BR" sz="1600" dirty="0"/>
              <a:t>o programa executa, o </a:t>
            </a:r>
            <a:r>
              <a:rPr lang="pt-BR" sz="1600" b="1" dirty="0" err="1"/>
              <a:t>ClienteCriptografia</a:t>
            </a:r>
            <a:r>
              <a:rPr lang="pt-BR" sz="1600" b="1" dirty="0"/>
              <a:t> </a:t>
            </a:r>
            <a:r>
              <a:rPr lang="pt-BR" sz="1600" dirty="0"/>
              <a:t>conecta-se ao objeto servidor remoto, o usuário escolha qual o serviço, insere um texto, que é enviado ao servidor e retorna o texto criptografado.</a:t>
            </a:r>
          </a:p>
          <a:p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79712" y="38550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Criando os arquivos executáveis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71600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  <a:p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</p:txBody>
      </p:sp>
      <p:pic>
        <p:nvPicPr>
          <p:cNvPr id="25602" name="Picture 2" descr="http://www.linhadecodigo.com.br/artigos/img_artigos/EdilsonCNascimento/RMISistemasDistribuidos/image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052736"/>
            <a:ext cx="2552700" cy="1152526"/>
          </a:xfrm>
          <a:prstGeom prst="rect">
            <a:avLst/>
          </a:prstGeom>
          <a:noFill/>
        </p:spPr>
      </p:pic>
      <p:pic>
        <p:nvPicPr>
          <p:cNvPr id="25604" name="Picture 4" descr="http://www.linhadecodigo.com.br/artigos/img_artigos/EdilsonCNascimento/RMISistemasDistribuidos/image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420888"/>
            <a:ext cx="2838450" cy="1219201"/>
          </a:xfrm>
          <a:prstGeom prst="rect">
            <a:avLst/>
          </a:prstGeom>
          <a:noFill/>
        </p:spPr>
      </p:pic>
      <p:pic>
        <p:nvPicPr>
          <p:cNvPr id="25606" name="Picture 6" descr="http://www.linhadecodigo.com.br/artigos/img_artigos/EdilsonCNascimento/RMISistemasDistribuidos/image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636912"/>
            <a:ext cx="2733675" cy="1304926"/>
          </a:xfrm>
          <a:prstGeom prst="rect">
            <a:avLst/>
          </a:prstGeom>
          <a:noFill/>
        </p:spPr>
      </p:pic>
      <p:sp>
        <p:nvSpPr>
          <p:cNvPr id="8" name="Retângulo 7"/>
          <p:cNvSpPr/>
          <p:nvPr/>
        </p:nvSpPr>
        <p:spPr>
          <a:xfrm>
            <a:off x="539552" y="4509120"/>
            <a:ext cx="7992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dirty="0"/>
              <a:t>Se o </a:t>
            </a:r>
            <a:r>
              <a:rPr lang="pt-BR" b="1" dirty="0" err="1"/>
              <a:t>ServidorCriptografia</a:t>
            </a:r>
            <a:r>
              <a:rPr lang="pt-BR" b="1" dirty="0"/>
              <a:t> </a:t>
            </a:r>
            <a:r>
              <a:rPr lang="pt-BR" dirty="0"/>
              <a:t>está executando em uma máquina diferente do cliente, você pode especificar o endereço de IP ou nome de </a:t>
            </a:r>
            <a:r>
              <a:rPr lang="pt-BR" i="1" dirty="0"/>
              <a:t>host </a:t>
            </a:r>
            <a:r>
              <a:rPr lang="pt-BR" dirty="0"/>
              <a:t>do computador de servidor como um argumento de linha de comando ao executar o cliente. Por exemplo, para acessar um computador servidor com endereço IP 192.168.0.150, insira o </a:t>
            </a:r>
            <a:r>
              <a:rPr lang="pt-BR" dirty="0" smtClean="0"/>
              <a:t>comando</a:t>
            </a:r>
          </a:p>
          <a:p>
            <a:pPr fontAlgn="base"/>
            <a:endParaRPr lang="pt-BR" dirty="0"/>
          </a:p>
          <a:p>
            <a:pPr fontAlgn="base"/>
            <a:r>
              <a:rPr lang="pt-BR" b="1" dirty="0" err="1"/>
              <a:t>java</a:t>
            </a:r>
            <a:r>
              <a:rPr lang="pt-BR" b="1" dirty="0"/>
              <a:t> </a:t>
            </a:r>
            <a:r>
              <a:rPr lang="pt-BR" b="1" dirty="0" err="1"/>
              <a:t>ClienteCriptografia</a:t>
            </a:r>
            <a:r>
              <a:rPr lang="pt-BR" b="1" dirty="0"/>
              <a:t> 192.168.0.150.</a:t>
            </a:r>
            <a:endParaRPr lang="pt-BR" dirty="0"/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71600" y="119675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http://www.linhadecodigo.com.br/artigo/2831/exemplo-pratico-do-uso-de-rmi-em-sistemas-distribuidos-servico-de-criptografia.aspx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443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7611586" cy="4100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554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01" y="905073"/>
            <a:ext cx="7703723" cy="4900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4049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620688"/>
            <a:ext cx="756084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/>
              <a:t>SOCKET </a:t>
            </a:r>
            <a:r>
              <a:rPr lang="pt-BR" sz="2000" dirty="0" smtClean="0"/>
              <a:t>- É </a:t>
            </a:r>
            <a:r>
              <a:rPr lang="pt-BR" sz="2000" dirty="0"/>
              <a:t>um canal de comunicação entre processos que estabelece uma conexão entre eles na forma de cliente-servidor. Por meio de </a:t>
            </a:r>
            <a:r>
              <a:rPr lang="pt-BR" sz="2000" dirty="0" err="1"/>
              <a:t>sockets</a:t>
            </a:r>
            <a:r>
              <a:rPr lang="pt-BR" sz="2000" dirty="0"/>
              <a:t>, os computadores podem trocar informações através de uma rede. Um </a:t>
            </a:r>
            <a:r>
              <a:rPr lang="pt-BR" sz="2000" dirty="0" err="1"/>
              <a:t>socket</a:t>
            </a:r>
            <a:r>
              <a:rPr lang="pt-BR" sz="2000" dirty="0"/>
              <a:t> deve ser definido, basicamente, através das seguintes informações: </a:t>
            </a:r>
            <a:r>
              <a:rPr lang="pt-BR" sz="2000" dirty="0">
                <a:solidFill>
                  <a:srgbClr val="FF0000"/>
                </a:solidFill>
              </a:rPr>
              <a:t>endereço IP do servidor, porta </a:t>
            </a:r>
            <a:r>
              <a:rPr lang="pt-BR" sz="2000" dirty="0"/>
              <a:t>onde se encontra o serviço solicitado no servidor, </a:t>
            </a:r>
            <a:r>
              <a:rPr lang="pt-BR" sz="2000" dirty="0">
                <a:solidFill>
                  <a:srgbClr val="FF0000"/>
                </a:solidFill>
              </a:rPr>
              <a:t>endereço IP do cliente, porta </a:t>
            </a:r>
            <a:r>
              <a:rPr lang="pt-BR" sz="2000" dirty="0"/>
              <a:t>através da qual o cliente solicita o serviço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RMI</a:t>
            </a:r>
            <a:r>
              <a:rPr lang="pt-BR" sz="2000" dirty="0" smtClean="0"/>
              <a:t> - </a:t>
            </a:r>
            <a:r>
              <a:rPr lang="pt-BR" sz="2000" dirty="0"/>
              <a:t>tem como objetivo, </a:t>
            </a:r>
            <a:r>
              <a:rPr lang="pt-BR" sz="2000" dirty="0">
                <a:solidFill>
                  <a:srgbClr val="FF0000"/>
                </a:solidFill>
              </a:rPr>
              <a:t>permitir</a:t>
            </a:r>
            <a:r>
              <a:rPr lang="pt-BR" sz="2000" dirty="0"/>
              <a:t> aos </a:t>
            </a:r>
            <a:r>
              <a:rPr lang="pt-BR" sz="2000" dirty="0">
                <a:solidFill>
                  <a:srgbClr val="FF0000"/>
                </a:solidFill>
              </a:rPr>
              <a:t>programadores</a:t>
            </a:r>
            <a:r>
              <a:rPr lang="pt-BR" sz="2000" dirty="0"/>
              <a:t> o </a:t>
            </a:r>
            <a:r>
              <a:rPr lang="pt-BR" sz="2000" dirty="0">
                <a:solidFill>
                  <a:srgbClr val="FF0000"/>
                </a:solidFill>
              </a:rPr>
              <a:t>desenvolvimento de aplicações distribuídas em Java com a mesma sintática e semântica usada em programas não distribuídos</a:t>
            </a:r>
            <a:r>
              <a:rPr lang="pt-BR" sz="2000" dirty="0"/>
              <a:t>. Para isso, é necessário fazer com que os programas Java que rodam em uma JVM (máquina virtual) tenham acesso a programas em máquinas virtuais distribuídas, que no caso do RMI é conhecido como “invocação de </a:t>
            </a:r>
            <a:r>
              <a:rPr lang="pt-BR" sz="2000" dirty="0" smtClean="0"/>
              <a:t>métodos remotos”.</a:t>
            </a:r>
          </a:p>
          <a:p>
            <a:pPr algn="just"/>
            <a:r>
              <a:rPr lang="pt-BR" sz="2000" dirty="0"/>
              <a:t/>
            </a:r>
            <a:br>
              <a:rPr lang="pt-BR" sz="2000" dirty="0"/>
            </a:br>
            <a:endParaRPr lang="pt-BR" sz="2000" dirty="0" smtClean="0"/>
          </a:p>
          <a:p>
            <a:pPr algn="just"/>
            <a:r>
              <a:rPr lang="pt-BR" sz="2000" dirty="0"/>
              <a:t/>
            </a:r>
            <a:br>
              <a:rPr lang="pt-BR" sz="2000" dirty="0"/>
            </a:br>
            <a:endParaRPr lang="pt-B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76672"/>
            <a:ext cx="770485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USO DO RMI – Elementos básicos</a:t>
            </a:r>
          </a:p>
          <a:p>
            <a:pPr algn="just"/>
            <a:endParaRPr lang="pt-BR" dirty="0"/>
          </a:p>
          <a:p>
            <a:pPr algn="just">
              <a:buFontTx/>
              <a:buChar char="-"/>
            </a:pPr>
            <a:r>
              <a:rPr lang="pt-BR" dirty="0" smtClean="0"/>
              <a:t> Uma </a:t>
            </a:r>
            <a:r>
              <a:rPr lang="pt-BR" dirty="0">
                <a:solidFill>
                  <a:srgbClr val="FF0000"/>
                </a:solidFill>
              </a:rPr>
              <a:t>interface</a:t>
            </a:r>
            <a:r>
              <a:rPr lang="pt-BR" dirty="0"/>
              <a:t> que disponibilize os métodos no servidor</a:t>
            </a:r>
            <a:r>
              <a:rPr lang="pt-BR" dirty="0" smtClean="0"/>
              <a:t>.</a:t>
            </a:r>
          </a:p>
          <a:p>
            <a:pPr algn="just">
              <a:buFontTx/>
              <a:buChar char="-"/>
            </a:pP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- Uma </a:t>
            </a:r>
            <a:r>
              <a:rPr lang="pt-BR" dirty="0">
                <a:solidFill>
                  <a:srgbClr val="FF0000"/>
                </a:solidFill>
              </a:rPr>
              <a:t>classe</a:t>
            </a:r>
            <a:r>
              <a:rPr lang="pt-BR" dirty="0"/>
              <a:t> que fique localizada </a:t>
            </a:r>
            <a:r>
              <a:rPr lang="pt-BR" dirty="0">
                <a:solidFill>
                  <a:srgbClr val="FF0000"/>
                </a:solidFill>
              </a:rPr>
              <a:t>na JVM </a:t>
            </a:r>
            <a:r>
              <a:rPr lang="pt-BR" dirty="0"/>
              <a:t>(Java Virtual Machine) do </a:t>
            </a:r>
            <a:r>
              <a:rPr lang="pt-BR" dirty="0">
                <a:solidFill>
                  <a:srgbClr val="FF0000"/>
                </a:solidFill>
              </a:rPr>
              <a:t>servidor</a:t>
            </a:r>
            <a:r>
              <a:rPr lang="pt-BR" dirty="0"/>
              <a:t> e que implemente os </a:t>
            </a:r>
            <a:r>
              <a:rPr lang="pt-BR" dirty="0">
                <a:solidFill>
                  <a:srgbClr val="FF0000"/>
                </a:solidFill>
              </a:rPr>
              <a:t>métodos</a:t>
            </a:r>
            <a:r>
              <a:rPr lang="pt-BR" dirty="0"/>
              <a:t> definidos na </a:t>
            </a:r>
            <a:r>
              <a:rPr lang="pt-BR" dirty="0" smtClean="0">
                <a:solidFill>
                  <a:srgbClr val="FF0000"/>
                </a:solidFill>
              </a:rPr>
              <a:t>interface</a:t>
            </a:r>
          </a:p>
          <a:p>
            <a:pPr algn="just">
              <a:buFontTx/>
              <a:buChar char="-"/>
            </a:pPr>
            <a:endParaRPr lang="pt-BR" dirty="0" smtClean="0"/>
          </a:p>
          <a:p>
            <a:pPr algn="just">
              <a:buFontTx/>
              <a:buChar char="-"/>
            </a:pP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Classes</a:t>
            </a:r>
            <a:r>
              <a:rPr lang="pt-BR" dirty="0" smtClean="0"/>
              <a:t> </a:t>
            </a:r>
            <a:r>
              <a:rPr lang="pt-BR" dirty="0"/>
              <a:t>que implementem o </a:t>
            </a:r>
            <a:r>
              <a:rPr lang="pt-BR" dirty="0">
                <a:solidFill>
                  <a:srgbClr val="FF0000"/>
                </a:solidFill>
              </a:rPr>
              <a:t>protocolo de comunicação </a:t>
            </a:r>
            <a:r>
              <a:rPr lang="pt-BR" dirty="0"/>
              <a:t>(</a:t>
            </a:r>
            <a:r>
              <a:rPr lang="pt-BR" dirty="0" err="1"/>
              <a:t>Skel</a:t>
            </a:r>
            <a:r>
              <a:rPr lang="pt-BR" dirty="0"/>
              <a:t> e </a:t>
            </a:r>
            <a:r>
              <a:rPr lang="pt-BR" dirty="0" err="1"/>
              <a:t>Stub</a:t>
            </a:r>
            <a:r>
              <a:rPr lang="pt-BR" dirty="0" smtClean="0"/>
              <a:t>) </a:t>
            </a:r>
            <a:r>
              <a:rPr lang="pt-BR" dirty="0"/>
              <a:t>e que sejam responsáveis por fazer com que a </a:t>
            </a:r>
            <a:r>
              <a:rPr lang="pt-BR" dirty="0">
                <a:solidFill>
                  <a:srgbClr val="FF0000"/>
                </a:solidFill>
              </a:rPr>
              <a:t>chamada de um método no cliente </a:t>
            </a:r>
            <a:r>
              <a:rPr lang="pt-BR" dirty="0"/>
              <a:t>seja </a:t>
            </a:r>
            <a:r>
              <a:rPr lang="pt-BR" dirty="0">
                <a:solidFill>
                  <a:srgbClr val="FF0000"/>
                </a:solidFill>
              </a:rPr>
              <a:t>passada ao servidor </a:t>
            </a:r>
            <a:r>
              <a:rPr lang="pt-BR" dirty="0"/>
              <a:t>de maneira transparente, assim como fazer com que o </a:t>
            </a:r>
            <a:r>
              <a:rPr lang="pt-BR" dirty="0">
                <a:solidFill>
                  <a:srgbClr val="FF0000"/>
                </a:solidFill>
              </a:rPr>
              <a:t>servidor responda </a:t>
            </a:r>
            <a:r>
              <a:rPr lang="pt-BR" dirty="0"/>
              <a:t>de maneira conveniente a essa chamada, passando de volta ao cliente o valor de retorno. Um </a:t>
            </a:r>
            <a:r>
              <a:rPr lang="pt-BR" dirty="0">
                <a:solidFill>
                  <a:srgbClr val="FF0000"/>
                </a:solidFill>
              </a:rPr>
              <a:t>programa cliente que invoque os métodos remotos do servidor</a:t>
            </a:r>
            <a:r>
              <a:rPr lang="pt-BR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FontTx/>
              <a:buChar char="-"/>
            </a:pPr>
            <a:endParaRPr lang="pt-BR" dirty="0" smtClean="0"/>
          </a:p>
          <a:p>
            <a:pPr algn="just"/>
            <a:r>
              <a:rPr lang="pt-BR" dirty="0"/>
              <a:t>· Um </a:t>
            </a:r>
            <a:r>
              <a:rPr lang="pt-BR" dirty="0">
                <a:solidFill>
                  <a:srgbClr val="FF0000"/>
                </a:solidFill>
              </a:rPr>
              <a:t>serviço de nomes </a:t>
            </a:r>
            <a:r>
              <a:rPr lang="pt-BR" dirty="0"/>
              <a:t>(</a:t>
            </a:r>
            <a:r>
              <a:rPr lang="pt-BR" dirty="0" err="1"/>
              <a:t>rmiregistry</a:t>
            </a:r>
            <a:r>
              <a:rPr lang="pt-BR" dirty="0"/>
              <a:t>) responsável por </a:t>
            </a:r>
            <a:r>
              <a:rPr lang="pt-BR" dirty="0">
                <a:solidFill>
                  <a:srgbClr val="FF0000"/>
                </a:solidFill>
              </a:rPr>
              <a:t>informar ao cliente onde está o servidor</a:t>
            </a:r>
            <a:r>
              <a:rPr lang="pt-BR" dirty="0"/>
              <a:t> e que relacione corretamente a implementação deste </a:t>
            </a:r>
            <a:r>
              <a:rPr lang="pt-BR" dirty="0">
                <a:solidFill>
                  <a:srgbClr val="FF0000"/>
                </a:solidFill>
              </a:rPr>
              <a:t>ao </a:t>
            </a:r>
            <a:r>
              <a:rPr lang="pt-BR" dirty="0" err="1">
                <a:solidFill>
                  <a:srgbClr val="FF0000"/>
                </a:solidFill>
              </a:rPr>
              <a:t>stub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do cliente.</a:t>
            </a:r>
          </a:p>
          <a:p>
            <a:pPr algn="just"/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331640" y="47667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PREPARAÇÃO DO AMBIENTE</a:t>
            </a:r>
            <a:endParaRPr lang="pt-BR" sz="28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827584" y="1412776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pt-BR" dirty="0" smtClean="0"/>
              <a:t>Variáveis de ambiente: </a:t>
            </a:r>
          </a:p>
          <a:p>
            <a:pPr lvl="1"/>
            <a:r>
              <a:rPr lang="pt-BR" dirty="0" smtClean="0">
                <a:hlinkClick r:id="rId2"/>
              </a:rPr>
              <a:t>Configurar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Preparação do Eclipse</a:t>
            </a:r>
          </a:p>
          <a:p>
            <a:pPr lvl="1">
              <a:buFontTx/>
              <a:buChar char="-"/>
            </a:pPr>
            <a:r>
              <a:rPr lang="pt-BR" dirty="0" err="1" smtClean="0"/>
              <a:t>Workspace</a:t>
            </a:r>
            <a:endParaRPr lang="pt-BR" dirty="0" smtClean="0"/>
          </a:p>
          <a:p>
            <a:pPr lvl="1">
              <a:buFontTx/>
              <a:buChar char="-"/>
            </a:pPr>
            <a:r>
              <a:rPr lang="pt-BR" dirty="0" smtClean="0"/>
              <a:t>Colocar os arquivos juntos</a:t>
            </a:r>
          </a:p>
          <a:p>
            <a:pPr lvl="1">
              <a:buFontTx/>
              <a:buChar char="-"/>
            </a:pPr>
            <a:r>
              <a:rPr lang="pt-BR" dirty="0" smtClean="0"/>
              <a:t>Gerar .</a:t>
            </a:r>
            <a:r>
              <a:rPr lang="pt-BR" dirty="0" err="1" smtClean="0"/>
              <a:t>java</a:t>
            </a:r>
            <a:r>
              <a:rPr lang="pt-BR" dirty="0" smtClean="0"/>
              <a:t> e .</a:t>
            </a:r>
            <a:r>
              <a:rPr lang="pt-BR" dirty="0" err="1" smtClean="0"/>
              <a:t>class</a:t>
            </a:r>
            <a:endParaRPr lang="pt-BR" dirty="0" smtClean="0"/>
          </a:p>
          <a:p>
            <a:pPr lvl="1">
              <a:buFontTx/>
              <a:buChar char="-"/>
            </a:pPr>
            <a:r>
              <a:rPr lang="pt-BR" dirty="0" smtClean="0"/>
              <a:t>Levantar RMI (start </a:t>
            </a:r>
            <a:r>
              <a:rPr lang="pt-BR" dirty="0" err="1" smtClean="0"/>
              <a:t>rmiregistry</a:t>
            </a:r>
            <a:r>
              <a:rPr lang="pt-BR" dirty="0" smtClean="0"/>
              <a:t>)</a:t>
            </a:r>
          </a:p>
          <a:p>
            <a:pPr lvl="1">
              <a:buFontTx/>
              <a:buChar char="-"/>
            </a:pP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764704"/>
            <a:ext cx="78488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APLICAÇÃO DE CRIPTOGRAFIA</a:t>
            </a:r>
          </a:p>
          <a:p>
            <a:pPr algn="just"/>
            <a:endParaRPr lang="pt-BR" sz="2400" b="1" dirty="0" smtClean="0"/>
          </a:p>
          <a:p>
            <a:pPr algn="just"/>
            <a:endParaRPr lang="pt-BR" dirty="0"/>
          </a:p>
          <a:p>
            <a:pPr algn="just"/>
            <a:r>
              <a:rPr lang="pt-BR" sz="2400" dirty="0"/>
              <a:t>Imagine que uma empresa quer transmitir dados por email, mas esta preocupada com a possibilidade de seus emails estarem sendo rastreados. Todos os seus dados são transmitidos como texto e/ou números. Eles pedem para você escrever um programa que criptografará os dados para que possam ser transmitidos com mais segurança. O aplicativo </a:t>
            </a:r>
            <a:r>
              <a:rPr lang="pt-BR" sz="2400" dirty="0" smtClean="0"/>
              <a:t>deve </a:t>
            </a:r>
            <a:r>
              <a:rPr lang="pt-BR" sz="2400" dirty="0"/>
              <a:t>ler uma cadeia de caracteres digitados pelo usuário em um diálogo de entrada e criptografá-lo. O mesmo programa deverá decifrá-lo para formar o texto original. Aqui por simplicidade, usaremos a criptografia de chave simétrica com cifra de substituição, que substitui um símbolo por outro</a:t>
            </a:r>
            <a:r>
              <a:rPr lang="pt-BR" sz="2400" dirty="0" smtClean="0"/>
              <a:t>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79712" y="38550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MODELO</a:t>
            </a:r>
            <a:endParaRPr lang="pt-BR" sz="2800" b="1" dirty="0"/>
          </a:p>
        </p:txBody>
      </p:sp>
      <p:sp>
        <p:nvSpPr>
          <p:cNvPr id="4" name="Retângulo de cantos arredondados 3"/>
          <p:cNvSpPr/>
          <p:nvPr/>
        </p:nvSpPr>
        <p:spPr bwMode="auto">
          <a:xfrm>
            <a:off x="3275856" y="1196752"/>
            <a:ext cx="2460575" cy="158417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CaixaDeTexto 17"/>
          <p:cNvSpPr txBox="1">
            <a:spLocks noChangeArrowheads="1"/>
          </p:cNvSpPr>
          <p:nvPr/>
        </p:nvSpPr>
        <p:spPr bwMode="auto">
          <a:xfrm>
            <a:off x="3883474" y="1484784"/>
            <a:ext cx="15536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BR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Interface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BR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Remota</a:t>
            </a:r>
            <a:endParaRPr lang="en-US" altLang="pt-BR" sz="18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tângulo de cantos arredondados 6"/>
          <p:cNvSpPr/>
          <p:nvPr/>
        </p:nvSpPr>
        <p:spPr bwMode="auto">
          <a:xfrm>
            <a:off x="467544" y="4005064"/>
            <a:ext cx="2460575" cy="158417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tângulo de cantos arredondados 8"/>
          <p:cNvSpPr/>
          <p:nvPr/>
        </p:nvSpPr>
        <p:spPr bwMode="auto">
          <a:xfrm>
            <a:off x="3263553" y="4005064"/>
            <a:ext cx="2460575" cy="158417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Retângulo de cantos arredondados 9"/>
          <p:cNvSpPr/>
          <p:nvPr/>
        </p:nvSpPr>
        <p:spPr bwMode="auto">
          <a:xfrm>
            <a:off x="6071865" y="4005064"/>
            <a:ext cx="2460575" cy="158417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" name="CaixaDeTexto 17"/>
          <p:cNvSpPr txBox="1">
            <a:spLocks noChangeArrowheads="1"/>
          </p:cNvSpPr>
          <p:nvPr/>
        </p:nvSpPr>
        <p:spPr bwMode="auto">
          <a:xfrm>
            <a:off x="3491880" y="4077072"/>
            <a:ext cx="198002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BR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Classe</a:t>
            </a:r>
            <a:r>
              <a:rPr lang="en-US" altLang="pt-BR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altLang="pt-BR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que</a:t>
            </a:r>
            <a:endParaRPr lang="en-US" altLang="pt-BR" sz="2400" b="1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BR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Implementa</a:t>
            </a:r>
            <a:r>
              <a:rPr lang="en-US" altLang="pt-BR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BR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a Interface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pt-BR" sz="18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CaixaDeTexto 17"/>
          <p:cNvSpPr txBox="1">
            <a:spLocks noChangeArrowheads="1"/>
          </p:cNvSpPr>
          <p:nvPr/>
        </p:nvSpPr>
        <p:spPr bwMode="auto">
          <a:xfrm>
            <a:off x="1041839" y="4337228"/>
            <a:ext cx="1263486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BR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Classe</a:t>
            </a:r>
            <a:r>
              <a:rPr lang="en-US" altLang="pt-BR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BR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Cliente</a:t>
            </a:r>
            <a:endParaRPr lang="en-US" altLang="pt-BR" sz="2400" b="1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pt-BR" sz="18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CaixaDeTexto 17"/>
          <p:cNvSpPr txBox="1">
            <a:spLocks noChangeArrowheads="1"/>
          </p:cNvSpPr>
          <p:nvPr/>
        </p:nvSpPr>
        <p:spPr bwMode="auto">
          <a:xfrm>
            <a:off x="6647280" y="4221088"/>
            <a:ext cx="1433406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BR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Classe</a:t>
            </a:r>
            <a:r>
              <a:rPr lang="en-US" altLang="pt-BR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BR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Servidor</a:t>
            </a:r>
            <a:endParaRPr lang="en-US" altLang="pt-BR" sz="2400" b="1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pt-BR" sz="1800" b="1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15" name="Conector de seta reta 14"/>
          <p:cNvCxnSpPr>
            <a:stCxn id="4" idx="2"/>
            <a:endCxn id="9" idx="0"/>
          </p:cNvCxnSpPr>
          <p:nvPr/>
        </p:nvCxnSpPr>
        <p:spPr>
          <a:xfrm flipH="1">
            <a:off x="4493841" y="2780928"/>
            <a:ext cx="12303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do 16"/>
          <p:cNvCxnSpPr>
            <a:stCxn id="4" idx="2"/>
            <a:endCxn id="7" idx="0"/>
          </p:cNvCxnSpPr>
          <p:nvPr/>
        </p:nvCxnSpPr>
        <p:spPr>
          <a:xfrm rot="5400000">
            <a:off x="2489920" y="1988840"/>
            <a:ext cx="1224136" cy="28083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do 18"/>
          <p:cNvCxnSpPr>
            <a:stCxn id="4" idx="2"/>
            <a:endCxn id="10" idx="0"/>
          </p:cNvCxnSpPr>
          <p:nvPr/>
        </p:nvCxnSpPr>
        <p:spPr>
          <a:xfrm rot="16200000" flipH="1">
            <a:off x="5292080" y="1994991"/>
            <a:ext cx="1224136" cy="279600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79712" y="38550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DEFINIÇAO DA INTERFACE REMOTA</a:t>
            </a:r>
            <a:endParaRPr lang="pt-BR" sz="2800" b="1" dirty="0"/>
          </a:p>
        </p:txBody>
      </p:sp>
      <p:pic>
        <p:nvPicPr>
          <p:cNvPr id="1026" name="Picture 2" descr="http://www.linhadecodigo.com.br/artigos/img_artigos/EdilsonCNascimento/RMISistemasDistribuidos/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665528"/>
            <a:ext cx="7407374" cy="2211744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971600" y="980728"/>
            <a:ext cx="7704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 Métodos que o cliente usará para interagir com o objeto servidor remoto por RMI</a:t>
            </a:r>
          </a:p>
          <a:p>
            <a:pPr>
              <a:buFont typeface="Arial" pitchFamily="34" charset="0"/>
              <a:buChar char="•"/>
            </a:pPr>
            <a:r>
              <a:rPr lang="pt-BR" dirty="0"/>
              <a:t> Para criar uma interface remota, defina uma interface que estende a interface </a:t>
            </a:r>
            <a:r>
              <a:rPr lang="pt-BR" b="1" i="1" dirty="0"/>
              <a:t>Remote </a:t>
            </a:r>
            <a:r>
              <a:rPr lang="pt-BR" dirty="0"/>
              <a:t>(pacote </a:t>
            </a:r>
            <a:r>
              <a:rPr lang="pt-BR" b="1" dirty="0" err="1"/>
              <a:t>java</a:t>
            </a:r>
            <a:r>
              <a:rPr lang="pt-BR" b="1" dirty="0"/>
              <a:t>.</a:t>
            </a:r>
            <a:r>
              <a:rPr lang="pt-BR" b="1" dirty="0" err="1"/>
              <a:t>rmi</a:t>
            </a:r>
            <a:r>
              <a:rPr lang="pt-BR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pt-BR" dirty="0"/>
              <a:t> Se um problema de comunicação ocorre durante uma chamada de método remoto, um método remoto dispara uma </a:t>
            </a:r>
            <a:r>
              <a:rPr lang="pt-BR" dirty="0" err="1"/>
              <a:t>RemoteException</a:t>
            </a:r>
            <a:r>
              <a:rPr lang="pt-BR" dirty="0"/>
              <a:t> (um tipo de exceção verificada</a:t>
            </a:r>
            <a:r>
              <a:rPr lang="pt-BR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pt-BR" dirty="0"/>
              <a:t> Cada método em uma interface Remote deve ter uma cláusula </a:t>
            </a:r>
            <a:r>
              <a:rPr lang="pt-BR" b="1" dirty="0" err="1"/>
              <a:t>throws</a:t>
            </a:r>
            <a:r>
              <a:rPr lang="pt-BR" dirty="0"/>
              <a:t> para indicar a possibilidade de uma </a:t>
            </a:r>
            <a:r>
              <a:rPr lang="pt-BR" b="1" dirty="0" err="1"/>
              <a:t>RemoteException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480</Words>
  <Application>Microsoft Office PowerPoint</Application>
  <PresentationFormat>Apresentação na tela (4:3)</PresentationFormat>
  <Paragraphs>113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avellar</dc:creator>
  <cp:lastModifiedBy>Leidijane</cp:lastModifiedBy>
  <cp:revision>21</cp:revision>
  <dcterms:created xsi:type="dcterms:W3CDTF">2016-03-14T17:30:50Z</dcterms:created>
  <dcterms:modified xsi:type="dcterms:W3CDTF">2016-03-14T20:22:10Z</dcterms:modified>
</cp:coreProperties>
</file>