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89738" cy="992505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8973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8973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8973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68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</a:lstStyle>
          <a:p>
            <a:endParaRPr lang="pt-BR" alt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368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</a:lstStyle>
          <a:p>
            <a:endParaRPr lang="pt-BR" alt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Img"/>
          </p:nvPr>
        </p:nvSpPr>
        <p:spPr bwMode="auto">
          <a:xfrm>
            <a:off x="912813" y="744538"/>
            <a:ext cx="4956175" cy="37163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4875" y="4713288"/>
            <a:ext cx="4973638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26575"/>
            <a:ext cx="29368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</a:lstStyle>
          <a:p>
            <a:endParaRPr lang="pt-BR" altLang="pt-B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26575"/>
            <a:ext cx="29368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defRPr>
            </a:lvl1pPr>
          </a:lstStyle>
          <a:p>
            <a:fld id="{F33BB421-0FE7-4AE5-9063-85B3E89AFC3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1347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475B9-F909-4038-ADD9-5F6C941BA707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1D0B77-568E-4699-A059-D7F8A25E5385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6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B38CBE-FB61-4BF4-8F99-F516B8A4A17D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06B6E1-83A6-447F-A7F5-A4A6D5E49075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4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8F1902-7DCA-40CF-ACAB-1BA9484E8B1B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EC4609-E304-4A8C-94BB-337BE753F07E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014F57-53E4-4B14-BF21-32E1B71B1BA5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25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8FB4FA-9C61-4F81-8C73-BADAB0D96E5B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5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D99006-ED23-4138-A853-03C34D9F0ADB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127F1E-B175-49C6-BF84-D029A98723C6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895350" y="769938"/>
            <a:ext cx="5002213" cy="3751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6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04875" y="4713288"/>
            <a:ext cx="4975225" cy="4556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38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90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02413" y="0"/>
            <a:ext cx="1946275" cy="57864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62000" y="0"/>
            <a:ext cx="5688013" cy="57864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996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0"/>
            <a:ext cx="7786688" cy="7572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36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0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3959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3578225" cy="3957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5025" y="1828800"/>
            <a:ext cx="3578225" cy="3957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34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21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44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29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6462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6303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3997325" y="6424613"/>
            <a:ext cx="11477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ctr">
              <a:lnSpc>
                <a:spcPct val="118000"/>
              </a:lnSpc>
            </a:pPr>
            <a:fld id="{139C713D-059B-41AD-98A3-0D170B889A37}" type="slidenum">
              <a:rPr lang="pt-BR" altLang="pt-BR" sz="1400">
                <a:solidFill>
                  <a:srgbClr val="808080"/>
                </a:solidFill>
                <a:latin typeface="Arial Black" pitchFamily="32" charset="0"/>
              </a:rPr>
              <a:pPr algn="ctr">
                <a:lnSpc>
                  <a:spcPct val="118000"/>
                </a:lnSpc>
              </a:pPr>
              <a:t>‹nº›</a:t>
            </a:fld>
            <a:endParaRPr lang="pt-BR" altLang="pt-BR" sz="1400">
              <a:solidFill>
                <a:srgbClr val="808080"/>
              </a:solidFill>
              <a:latin typeface="Arial Black" pitchFamily="32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7786688" cy="75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7308850" cy="395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da estrutura de tópicos</a:t>
            </a:r>
          </a:p>
          <a:p>
            <a:pPr lvl="1"/>
            <a:r>
              <a:rPr lang="en-GB" altLang="pt-BR" smtClean="0"/>
              <a:t>2º Nível da estrutura de tópicos</a:t>
            </a:r>
          </a:p>
          <a:p>
            <a:pPr lvl="2"/>
            <a:r>
              <a:rPr lang="en-GB" altLang="pt-BR" smtClean="0"/>
              <a:t>3º Nível da estrutura de tópicos</a:t>
            </a:r>
          </a:p>
          <a:p>
            <a:pPr lvl="3"/>
            <a:r>
              <a:rPr lang="en-GB" altLang="pt-BR" smtClean="0"/>
              <a:t>4º Nível da estrutura de tópicos</a:t>
            </a:r>
          </a:p>
          <a:p>
            <a:pPr lvl="4"/>
            <a:r>
              <a:rPr lang="en-GB" altLang="pt-BR" smtClean="0"/>
              <a:t>5º Nível da estrutura de tópicos</a:t>
            </a:r>
          </a:p>
          <a:p>
            <a:pPr lvl="4"/>
            <a:r>
              <a:rPr lang="en-GB" altLang="pt-BR" smtClean="0"/>
              <a:t>6º Nível da estrutura de tópicos</a:t>
            </a:r>
          </a:p>
          <a:p>
            <a:pPr lvl="4"/>
            <a:r>
              <a:rPr lang="en-GB" altLang="pt-BR" smtClean="0"/>
              <a:t>7º Nível da estrutura de tópicos</a:t>
            </a:r>
          </a:p>
          <a:p>
            <a:pPr lvl="4"/>
            <a:r>
              <a:rPr lang="en-GB" altLang="pt-BR" smtClean="0"/>
              <a:t>8º Nível da estrutura de tópicos</a:t>
            </a:r>
          </a:p>
          <a:p>
            <a:pPr lvl="4"/>
            <a:r>
              <a:rPr lang="en-GB" altLang="pt-BR" smtClean="0"/>
              <a:t>9º Nível da estrutura de tópicos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23000"/>
            <a:ext cx="8362950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6200"/>
            <a:ext cx="8334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2pPr>
      <a:lvl3pPr marL="11430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3pPr>
      <a:lvl4pPr marL="16002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4pPr>
      <a:lvl5pPr marL="20574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5pPr>
      <a:lvl6pPr marL="25146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6pPr>
      <a:lvl7pPr marL="29718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7pPr>
      <a:lvl8pPr marL="34290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8pPr>
      <a:lvl9pPr marL="3886200" indent="-228600" algn="l" defTabSz="449263" rtl="0" fontAlgn="base">
        <a:lnSpc>
          <a:spcPct val="9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Century Gothic" pitchFamily="32" charset="0"/>
          <a:ea typeface="Lucida Sans Unicode" pitchFamily="32" charset="0"/>
          <a:cs typeface="Lucida Sans Unicode" pitchFamily="32" charset="0"/>
        </a:defRPr>
      </a:lvl9pPr>
    </p:titleStyle>
    <p:bodyStyle>
      <a:lvl1pPr marL="342900" indent="-342900" algn="l" defTabSz="449263" rtl="0" fontAlgn="base">
        <a:lnSpc>
          <a:spcPct val="99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9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9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9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76375" y="3878263"/>
            <a:ext cx="6264275" cy="1190625"/>
          </a:xfrm>
          <a:ln/>
        </p:spPr>
        <p:txBody>
          <a:bodyPr lIns="90000" tIns="46800" rIns="90000" bIns="46800" anchorCtr="1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3600" i="1">
                <a:solidFill>
                  <a:srgbClr val="000000"/>
                </a:solidFill>
              </a:rPr>
              <a:t>Arquitetura de Sistemas Distribuídos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87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Arquiteturas de Sistemas Distribuídos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696200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algn="just">
              <a:lnSpc>
                <a:spcPct val="99000"/>
              </a:lnSpc>
              <a:spcBef>
                <a:spcPts val="60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400"/>
              <a:t>Arquiteturas Descentralizadas</a:t>
            </a:r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endParaRPr lang="pt-BR" altLang="pt-BR" sz="2000"/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pt-BR" altLang="pt-BR" sz="2000"/>
              <a:t>Se em uma arquietura centralizada a distribuição é vertical, em uma descentralizada diz-se que a distribuição é horizontal.</a:t>
            </a:r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endParaRPr lang="pt-BR" altLang="pt-BR" sz="1400"/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pt-BR" altLang="pt-BR" sz="2000"/>
              <a:t>Cada componente distribuído é completo do ponto de vista funcional e colabora com seus pares (peers) para atingir um objetivo comum.</a:t>
            </a:r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endParaRPr lang="pt-BR" altLang="pt-BR" sz="1400"/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pt-BR" altLang="pt-BR" sz="2000"/>
              <a:t>Normalmente, a arquitetura par-a-par (peer to peer) é, por definição, não hierárquica. Mas, pode ser construída de modo estruturado ou não-estruturado.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Arquiteturas de Sistemas Distribuídos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6962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1pPr>
            <a:lvl2pPr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2pPr>
            <a:lvl3pPr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3pPr>
            <a:lvl4pPr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4pPr>
            <a:lvl5pPr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2" charset="0"/>
                <a:cs typeface="Lucida Sans Unicode" pitchFamily="32" charset="0"/>
              </a:defRPr>
            </a:lvl9pPr>
          </a:lstStyle>
          <a:p>
            <a:pPr lvl="2">
              <a:lnSpc>
                <a:spcPct val="99000"/>
              </a:lnSpc>
              <a:spcBef>
                <a:spcPts val="45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Peer-to-peer Estruturado</a:t>
            </a:r>
          </a:p>
          <a:p>
            <a:pPr lvl="3">
              <a:lnSpc>
                <a:spcPct val="99000"/>
              </a:lnSpc>
              <a:spcBef>
                <a:spcPts val="40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Lista de endereço dos pares</a:t>
            </a:r>
          </a:p>
          <a:p>
            <a:pPr lvl="3">
              <a:lnSpc>
                <a:spcPct val="99000"/>
              </a:lnSpc>
              <a:spcBef>
                <a:spcPts val="40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Algoritmo determinístico para definição de rotas</a:t>
            </a:r>
          </a:p>
          <a:p>
            <a:pPr>
              <a:lnSpc>
                <a:spcPct val="99000"/>
              </a:lnSpc>
              <a:spcBef>
                <a:spcPts val="400"/>
              </a:spcBef>
              <a:buClrTx/>
              <a:buSzTx/>
              <a:buFontTx/>
              <a:buNone/>
            </a:pPr>
            <a:endParaRPr lang="pt-BR" altLang="pt-BR" sz="2000"/>
          </a:p>
          <a:p>
            <a:pPr lvl="2">
              <a:lnSpc>
                <a:spcPct val="99000"/>
              </a:lnSpc>
              <a:spcBef>
                <a:spcPts val="45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Peer-to-peer Não-estruturado</a:t>
            </a:r>
          </a:p>
          <a:p>
            <a:pPr lvl="3">
              <a:lnSpc>
                <a:spcPct val="99000"/>
              </a:lnSpc>
              <a:spcBef>
                <a:spcPts val="40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Conhecimento local (só os pares vizinhos)</a:t>
            </a:r>
          </a:p>
          <a:p>
            <a:pPr lvl="3">
              <a:lnSpc>
                <a:spcPct val="99000"/>
              </a:lnSpc>
              <a:spcBef>
                <a:spcPts val="400"/>
              </a:spcBef>
              <a:buClr>
                <a:srgbClr val="000066"/>
              </a:buClr>
              <a:buFont typeface="Webdings" pitchFamily="16" charset="2"/>
              <a:buChar char=""/>
            </a:pPr>
            <a:r>
              <a:rPr lang="pt-BR" altLang="pt-BR" sz="2000"/>
              <a:t>Rotas aleatórias</a:t>
            </a:r>
          </a:p>
          <a:p>
            <a:pPr>
              <a:lnSpc>
                <a:spcPct val="99000"/>
              </a:lnSpc>
              <a:spcBef>
                <a:spcPts val="400"/>
              </a:spcBef>
              <a:buClrTx/>
              <a:buSzTx/>
              <a:buFontTx/>
              <a:buNone/>
            </a:pPr>
            <a:endParaRPr lang="pt-BR" altLang="pt-BR" sz="2000"/>
          </a:p>
          <a:p>
            <a:pPr algn="just">
              <a:lnSpc>
                <a:spcPct val="99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pt-BR" altLang="pt-BR" sz="2000"/>
              <a:t>Um outro conceito importante é o de </a:t>
            </a:r>
            <a:r>
              <a:rPr lang="pt-BR" altLang="pt-BR" sz="2000" u="sng"/>
              <a:t>Super Par</a:t>
            </a:r>
            <a:r>
              <a:rPr lang="pt-BR" altLang="pt-BR" sz="2000"/>
              <a:t> (Super Peer): um par que, embora não-hierárquico, possui atribuições de organização na comunicação entre pares.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/>
              <a:t>Conteúdo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17563" y="1905000"/>
            <a:ext cx="7640637" cy="3616325"/>
          </a:xfrm>
          <a:ln/>
        </p:spPr>
        <p:txBody>
          <a:bodyPr lIns="90000" tIns="46800" rIns="90000" bIns="46800"/>
          <a:lstStyle/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Introdução</a:t>
            </a: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Estilos Arquitetônicos</a:t>
            </a: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Arquiteturas de Sistemas Distribuídos</a:t>
            </a: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Arquiteturas Centralizadas</a:t>
            </a: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Arquiteturas Descentralizadas</a:t>
            </a:r>
          </a:p>
          <a:p>
            <a:pPr marL="336550" indent="-336550">
              <a:lnSpc>
                <a:spcPct val="100000"/>
              </a:lnSpc>
              <a:spcBef>
                <a:spcPts val="650"/>
              </a:spcBef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 sz="20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Introdução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14813"/>
          </a:xfrm>
          <a:ln/>
        </p:spPr>
        <p:txBody>
          <a:bodyPr lIns="90000" tIns="46800" rIns="90000" bIns="46800"/>
          <a:lstStyle/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Como vimos nas aulas anteriores, Sistemas Distribuídos são aqueles que executam simultaneamente em várias máquinas de maneira colaborativa, mas que o fazem de modo transparente ao usuário.</a:t>
            </a:r>
          </a:p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sz="1800">
              <a:latin typeface="Arial" charset="0"/>
            </a:endParaRPr>
          </a:p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Também abordamos diversas aplicabilidades dessa classe de sistemas</a:t>
            </a:r>
            <a:r>
              <a:rPr lang="en-GB" altLang="pt-BR">
                <a:latin typeface="Arial" charset="0"/>
              </a:rPr>
              <a:t> e pudemos comparar suas especificidades. Hoje veremos que são os diferentes tipos de arquitetura que garantem tais comportamentos específicos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Estilos Arquitetônicos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3216275"/>
          </a:xfrm>
          <a:ln/>
        </p:spPr>
        <p:txBody>
          <a:bodyPr lIns="90000" tIns="46800" rIns="90000" bIns="46800"/>
          <a:lstStyle/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São classificações abstratas com base em características de arquitetura e que nos permitem agrupar e generalizar propriedades.</a:t>
            </a:r>
          </a:p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>
              <a:latin typeface="Arial" charset="0"/>
            </a:endParaRPr>
          </a:p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Normalmente influenciam arquiteturas específicas e podem ser combinadas para que se aproveite o melhor de suas características</a:t>
            </a:r>
          </a:p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Estilos Arquitetônicos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2803525"/>
          </a:xfrm>
          <a:ln/>
        </p:spPr>
        <p:txBody>
          <a:bodyPr lIns="90000" tIns="46800" rIns="90000" bIns="46800"/>
          <a:lstStyle/>
          <a:p>
            <a:pPr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São quatro os estilos mais impotantes: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Arquiteturas em camadas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Arquiteturas baseadas em objetos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Arquiteturas centradas em dados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latin typeface="Arial" charset="0"/>
              </a:rPr>
              <a:t>Arquieturas baseadas em eventos</a:t>
            </a:r>
          </a:p>
          <a:p>
            <a:pPr algn="just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Estilos Arquitetônicos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3873500"/>
          </a:xfrm>
          <a:ln/>
        </p:spPr>
        <p:txBody>
          <a:bodyPr lIns="90000" tIns="46800" rIns="90000" bIns="46800"/>
          <a:lstStyle/>
          <a:p>
            <a:pPr marL="336550" indent="-336550" algn="just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Arquiteturas em camadas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Componentes organizados em camadas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Cada camada se comunica apenas com as adjacentes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Altamente hierarquizado</a:t>
            </a:r>
          </a:p>
          <a:p>
            <a:pPr marL="336550" indent="-336550">
              <a:spcBef>
                <a:spcPts val="500"/>
              </a:spcBef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>
              <a:latin typeface="Arial" charset="0"/>
            </a:endParaRP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Arquiteturas Baseadas em objetos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Mais solta que em camadas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Componentes se comunicam diretamente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Comunicação por chamada de procedimento (remoto)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Não hierarquizado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Estilos Arquitetônicos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3708400"/>
          </a:xfrm>
          <a:ln/>
        </p:spPr>
        <p:txBody>
          <a:bodyPr lIns="90000" tIns="46800" rIns="90000" bIns="46800"/>
          <a:lstStyle/>
          <a:p>
            <a:pPr marL="336550" indent="-336550" algn="just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Arquiteturas centradas em dados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Processos se comunicam por meio de um repositório comum</a:t>
            </a:r>
          </a:p>
          <a:p>
            <a:pPr marL="336550" indent="-336550">
              <a:spcBef>
                <a:spcPts val="500"/>
              </a:spcBef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>
              <a:latin typeface="Arial" charset="0"/>
            </a:endParaRPr>
          </a:p>
          <a:p>
            <a:pPr marL="336550" indent="-33655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Baseadas em eventos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Comunicação por propagação de eventos </a:t>
            </a:r>
          </a:p>
          <a:p>
            <a:pPr marL="736600" lvl="1" indent="-279400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Processos fracamente acoplados </a:t>
            </a:r>
          </a:p>
          <a:p>
            <a:pPr marL="336550" indent="-336550">
              <a:spcBef>
                <a:spcPts val="500"/>
              </a:spcBef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41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77938"/>
            <a:ext cx="7696200" cy="398462"/>
          </a:xfrm>
          <a:ln/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/>
              <a:t>Arquiteturas de Sistemas Distribuídos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8788"/>
          </a:xfrm>
          <a:ln/>
        </p:spPr>
        <p:txBody>
          <a:bodyPr lIns="90000" tIns="46800" rIns="90000" bIns="46800"/>
          <a:lstStyle/>
          <a:p>
            <a:pPr marL="336550" indent="-336550" algn="just"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>
                <a:latin typeface="Arial" charset="0"/>
              </a:rPr>
              <a:t>Arquiteturas Centralizadas</a:t>
            </a:r>
          </a:p>
          <a:p>
            <a:pPr marL="336550" indent="-336550" algn="just"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Tem como exemplo mais comum a clássica Cliente X Servidor ou Requisição x Resposta. Embora tenham surgido com um modelo em duas camadas, hoje são defendidas com no mínimo três níveis:</a:t>
            </a:r>
          </a:p>
          <a:p>
            <a:pPr marL="336550" indent="-336550" algn="just"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 sz="2000">
              <a:latin typeface="Arial" charset="0"/>
            </a:endParaRPr>
          </a:p>
          <a:p>
            <a:pPr lvl="2">
              <a:spcBef>
                <a:spcPts val="500"/>
              </a:spcBef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Nível de Interface com o usuários</a:t>
            </a:r>
          </a:p>
          <a:p>
            <a:pPr lvl="2">
              <a:spcBef>
                <a:spcPts val="500"/>
              </a:spcBef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Nível de Processamento</a:t>
            </a:r>
          </a:p>
          <a:p>
            <a:pPr lvl="2">
              <a:spcBef>
                <a:spcPts val="500"/>
              </a:spcBef>
              <a:buClr>
                <a:srgbClr val="000066"/>
              </a:buClr>
              <a:buFont typeface="Webdings" pitchFamily="16" charset="2"/>
              <a:buChar char="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Nível de Dados</a:t>
            </a:r>
          </a:p>
          <a:p>
            <a:pPr marL="336550" indent="-336550" algn="just"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pt-BR" altLang="pt-BR" sz="2000">
              <a:latin typeface="Arial" charset="0"/>
            </a:endParaRPr>
          </a:p>
          <a:p>
            <a:pPr marL="336550" indent="-336550" algn="just"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pt-BR" altLang="pt-BR" sz="2000">
                <a:latin typeface="Arial" charset="0"/>
              </a:rPr>
              <a:t>Cada camada possui responsabilidades bem definidas e, normalmente, atuam em máquinas diferentes.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entury Gothic"/>
        <a:ea typeface="Lucida Sans Unicode"/>
        <a:cs typeface="Lucida Sans Unicode"/>
      </a:majorFont>
      <a:minorFont>
        <a:latin typeface="Century Gothic"/>
        <a:ea typeface="Lucida Sans Unicode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35329</TotalTime>
  <Words>418</Words>
  <Application>Microsoft Office PowerPoint</Application>
  <PresentationFormat>Apresentação na tela (4:3)</PresentationFormat>
  <Paragraphs>76</Paragraphs>
  <Slides>12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Times New Roman</vt:lpstr>
      <vt:lpstr>Century Gothic</vt:lpstr>
      <vt:lpstr>Lucida Sans Unicode</vt:lpstr>
      <vt:lpstr>Arial</vt:lpstr>
      <vt:lpstr>Webdings</vt:lpstr>
      <vt:lpstr>Arial Black</vt:lpstr>
      <vt:lpstr>Tema do Office</vt:lpstr>
      <vt:lpstr>Arquitetura de Sistemas Distribuídos</vt:lpstr>
      <vt:lpstr>Conteúdo</vt:lpstr>
      <vt:lpstr>Introdução</vt:lpstr>
      <vt:lpstr>Estilos Arquitetônicos</vt:lpstr>
      <vt:lpstr>Estilos Arquitetônicos</vt:lpstr>
      <vt:lpstr>Estilos Arquitetônicos</vt:lpstr>
      <vt:lpstr>Estilos Arquitetônicos</vt:lpstr>
      <vt:lpstr>Apresentação do PowerPoint</vt:lpstr>
      <vt:lpstr>Arquiteturas de Sistemas Distribuídos</vt:lpstr>
      <vt:lpstr>Apresentação do PowerPoint</vt:lpstr>
      <vt:lpstr>Arquiteturas de Sistemas Distribuídos</vt:lpstr>
      <vt:lpstr>Arquiteturas de Sistemas Distribuídos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Leidijane</dc:creator>
  <cp:lastModifiedBy>Leidijane</cp:lastModifiedBy>
  <cp:revision>11</cp:revision>
  <cp:lastPrinted>2008-01-30T21:28:22Z</cp:lastPrinted>
  <dcterms:created xsi:type="dcterms:W3CDTF">1601-01-01T00:00:00Z</dcterms:created>
  <dcterms:modified xsi:type="dcterms:W3CDTF">2015-03-15T22:43:15Z</dcterms:modified>
</cp:coreProperties>
</file>