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075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987080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64" name="Shape 16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0" name="Shape 17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7" name="Shape 17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83" name="Shape 18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90" name="Shape 19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96" name="Shape 19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09" name="Shape 20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5" name="Shape 21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21" name="Shape 22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27" name="Shape 22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33" name="Shape 23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ítulo e texto vertical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Título e texto verticais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ide de título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/>
            </a:lvl1pPr>
            <a:lvl2pPr marL="457200" marR="0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/>
            </a:lvl2pPr>
            <a:lvl3pPr marL="914400" marR="0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/>
            </a:lvl3pPr>
            <a:lvl4pPr marL="13716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4pPr>
            <a:lvl5pPr marL="18288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5pPr>
            <a:lvl6pPr marL="22860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6pPr>
            <a:lvl7pPr marL="27432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7pPr>
            <a:lvl8pPr marL="32004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8pPr>
            <a:lvl9pPr marL="36576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Cabeçalho da Seção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uas Partes de Conteúdo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ção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mente título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m branco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údo com Legenda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m com Legenda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marR="0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marR="0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323528" y="260647"/>
            <a:ext cx="8424935" cy="5976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33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Qual das seguintes opções abaixo define o que é incidente segundo o livro operação de serviço da ITIL? </a:t>
            </a:r>
          </a:p>
          <a:p>
            <a:pPr marL="742950" marR="0" lvl="0" indent="-742950" algn="l" rtl="0">
              <a:lnSpc>
                <a:spcPct val="90000"/>
              </a:lnSpc>
              <a:spcBef>
                <a:spcPts val="670"/>
              </a:spcBef>
              <a:buClr>
                <a:schemeClr val="dk1"/>
              </a:buClr>
              <a:buSzPct val="98529"/>
              <a:buFont typeface="Calibri"/>
              <a:buAutoNum type="alphaLcParenR"/>
            </a:pPr>
            <a:r>
              <a:rPr lang="pt-BR" sz="33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Um evento que causa impacto negativo para o negócio.</a:t>
            </a:r>
          </a:p>
          <a:p>
            <a:pPr marL="742950" marR="0" lvl="0" indent="-742950" algn="l" rtl="0">
              <a:lnSpc>
                <a:spcPct val="90000"/>
              </a:lnSpc>
              <a:spcBef>
                <a:spcPts val="670"/>
              </a:spcBef>
              <a:buClr>
                <a:schemeClr val="dk1"/>
              </a:buClr>
              <a:buSzPct val="98529"/>
              <a:buFont typeface="Calibri"/>
              <a:buAutoNum type="alphaLcParenR"/>
            </a:pPr>
            <a:r>
              <a:rPr lang="pt-BR" sz="33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Uma interrupção ou redução não planejada na qualidade de um serviço de TI.</a:t>
            </a:r>
          </a:p>
          <a:p>
            <a:pPr marL="742950" marR="0" lvl="0" indent="-742950" algn="l" rtl="0">
              <a:lnSpc>
                <a:spcPct val="90000"/>
              </a:lnSpc>
              <a:spcBef>
                <a:spcPts val="670"/>
              </a:spcBef>
              <a:buClr>
                <a:schemeClr val="dk1"/>
              </a:buClr>
              <a:buSzPct val="98529"/>
              <a:buFont typeface="Calibri"/>
              <a:buAutoNum type="alphaLcParenR"/>
            </a:pPr>
            <a:r>
              <a:rPr lang="pt-BR" sz="33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Uma indisponibilidade planejada para realizar mudanças na infraestrutura.</a:t>
            </a:r>
          </a:p>
          <a:p>
            <a:pPr marL="742950" marR="0" lvl="0" indent="-742950" algn="l" rtl="0">
              <a:lnSpc>
                <a:spcPct val="90000"/>
              </a:lnSpc>
              <a:spcBef>
                <a:spcPts val="670"/>
              </a:spcBef>
              <a:buClr>
                <a:schemeClr val="dk1"/>
              </a:buClr>
              <a:buSzPct val="98529"/>
              <a:buFont typeface="Calibri"/>
              <a:buAutoNum type="alphaLcParenR"/>
            </a:pPr>
            <a:r>
              <a:rPr lang="pt-BR" sz="33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Qualquer questão que é reportada pelos usuários via central de serviços.</a:t>
            </a:r>
          </a:p>
        </p:txBody>
      </p:sp>
      <p:sp>
        <p:nvSpPr>
          <p:cNvPr id="81" name="Shape 81"/>
          <p:cNvSpPr/>
          <p:nvPr/>
        </p:nvSpPr>
        <p:spPr>
          <a:xfrm>
            <a:off x="7164288" y="3284983"/>
            <a:ext cx="1152128" cy="288032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323528" y="260647"/>
            <a:ext cx="8424935" cy="5976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7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[ITILv3FoundationSampleA_v3.0_Brazilian_Portuguese/ 2009]  Dos itens a seguir, qual é um objetivo de Melhoria de Serviço Continuada? </a:t>
            </a:r>
          </a:p>
          <a:p>
            <a:pPr marL="0" marR="0" lvl="0" indent="0" algn="l" rtl="0">
              <a:lnSpc>
                <a:spcPct val="80000"/>
              </a:lnSpc>
              <a:spcBef>
                <a:spcPts val="544"/>
              </a:spcBef>
              <a:buClr>
                <a:schemeClr val="dk1"/>
              </a:buClr>
              <a:buFont typeface="Arial"/>
              <a:buNone/>
            </a:pPr>
            <a:endParaRPr sz="27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5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7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Melhorar a eficiência e eficácia de processo </a:t>
            </a:r>
          </a:p>
          <a:p>
            <a:pPr marL="0" marR="0" lvl="0" indent="0" algn="l" rtl="0">
              <a:lnSpc>
                <a:spcPct val="80000"/>
              </a:lnSpc>
              <a:spcBef>
                <a:spcPts val="5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7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Melhorar serviços </a:t>
            </a:r>
          </a:p>
          <a:p>
            <a:pPr marL="0" marR="0" lvl="0" indent="0" algn="l" rtl="0">
              <a:lnSpc>
                <a:spcPct val="80000"/>
              </a:lnSpc>
              <a:spcBef>
                <a:spcPts val="5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7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Melhorar todas as fases do Ciclo de Vida do Serviço </a:t>
            </a:r>
            <a:r>
              <a:rPr lang="pt-BR" sz="2700" b="0" i="0" u="sng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exceto Estratégia de Serviço</a:t>
            </a:r>
            <a:r>
              <a:rPr lang="pt-BR" sz="27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l" rtl="0">
              <a:lnSpc>
                <a:spcPct val="80000"/>
              </a:lnSpc>
              <a:spcBef>
                <a:spcPts val="5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7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Melhorar normas como ISO/IEC 20000 </a:t>
            </a:r>
          </a:p>
          <a:p>
            <a:pPr marL="342900" marR="0" lvl="0" indent="-170180" algn="l" rtl="0">
              <a:lnSpc>
                <a:spcPct val="80000"/>
              </a:lnSpc>
              <a:spcBef>
                <a:spcPts val="544"/>
              </a:spcBef>
              <a:buClr>
                <a:schemeClr val="dk1"/>
              </a:buClr>
              <a:buFont typeface="Arial"/>
              <a:buNone/>
            </a:pPr>
            <a:endParaRPr sz="27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5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7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a) 1 e 2 apenas </a:t>
            </a:r>
          </a:p>
          <a:p>
            <a:pPr marL="0" marR="0" lvl="0" indent="0" algn="l" rtl="0">
              <a:lnSpc>
                <a:spcPct val="80000"/>
              </a:lnSpc>
              <a:spcBef>
                <a:spcPts val="5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7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b) 2 apenas </a:t>
            </a:r>
          </a:p>
          <a:p>
            <a:pPr marL="0" marR="0" lvl="0" indent="0" algn="l" rtl="0">
              <a:lnSpc>
                <a:spcPct val="80000"/>
              </a:lnSpc>
              <a:spcBef>
                <a:spcPts val="5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7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c) 1, 2 e 3 apenas </a:t>
            </a:r>
          </a:p>
          <a:p>
            <a:pPr marL="0" marR="0" lvl="0" indent="0" algn="l" rtl="0">
              <a:lnSpc>
                <a:spcPct val="80000"/>
              </a:lnSpc>
              <a:spcBef>
                <a:spcPts val="5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7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d) Todas as anteriores</a:t>
            </a:r>
          </a:p>
          <a:p>
            <a:pPr marL="342900" marR="0" lvl="0" indent="-170180" algn="l" rtl="0">
              <a:lnSpc>
                <a:spcPct val="80000"/>
              </a:lnSpc>
              <a:spcBef>
                <a:spcPts val="544"/>
              </a:spcBef>
              <a:buClr>
                <a:schemeClr val="dk1"/>
              </a:buClr>
              <a:buFont typeface="Arial"/>
              <a:buNone/>
            </a:pPr>
            <a:endParaRPr sz="27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Shape 137"/>
          <p:cNvSpPr/>
          <p:nvPr/>
        </p:nvSpPr>
        <p:spPr>
          <a:xfrm>
            <a:off x="2843808" y="4509119"/>
            <a:ext cx="1152128" cy="288032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323528" y="260647"/>
            <a:ext cx="8424935" cy="5976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[ITILv3FoundationSampleA_v3.0_Brazilian_Portuguese/ 2009]  Qual afirmação sobre a Criação de Valor através de serviço é CORRETA? </a:t>
            </a: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Font typeface="Arial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a) A percepção do cliente de que o serviço é um fator importante na Criação de Valor </a:t>
            </a: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b) O valor de um serviço pode ser medido apenas em termos financeiros </a:t>
            </a: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c) Fornecer resultados ao cliente não é importante para o valor de um serviço </a:t>
            </a: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d) As preferências de um provedor de serviço direcionam a percepção de valor  de um serviço </a:t>
            </a:r>
          </a:p>
          <a:p>
            <a:pPr marL="342900" marR="0" lvl="0" indent="-139700" algn="l" rtl="0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Font typeface="Arial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Shape 143"/>
          <p:cNvSpPr/>
          <p:nvPr/>
        </p:nvSpPr>
        <p:spPr>
          <a:xfrm>
            <a:off x="6948264" y="2636911"/>
            <a:ext cx="1152128" cy="288032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323528" y="260647"/>
            <a:ext cx="8424935" cy="5976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7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(FGV – 2010 – Fiocruz, Cargo: Analista em Gestão da Saúde Pública – Gestão da Tecnologia da Informação) Assinale a alternativa que apresenta os fatores críticos na terceirização de Tecnologia da Informação (TI). </a:t>
            </a:r>
          </a:p>
          <a:p>
            <a:pPr marL="0" marR="0" lvl="0" indent="0" algn="l" rtl="0">
              <a:lnSpc>
                <a:spcPct val="90000"/>
              </a:lnSpc>
              <a:spcBef>
                <a:spcPts val="544"/>
              </a:spcBef>
              <a:buClr>
                <a:schemeClr val="dk1"/>
              </a:buClr>
              <a:buFont typeface="Arial"/>
              <a:buNone/>
            </a:pPr>
            <a:endParaRPr sz="27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marR="0" lvl="0" indent="-514350" algn="l" rtl="0">
              <a:lnSpc>
                <a:spcPct val="90000"/>
              </a:lnSpc>
              <a:spcBef>
                <a:spcPts val="540"/>
              </a:spcBef>
              <a:buClr>
                <a:schemeClr val="dk1"/>
              </a:buClr>
              <a:buSzPct val="100000"/>
              <a:buFont typeface="Calibri"/>
              <a:buAutoNum type="alphaLcParenR"/>
            </a:pPr>
            <a:r>
              <a:rPr lang="pt-BR" sz="27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Desenvolver sistemas de aplicativos ou adquiri-los de fornecedores externos.</a:t>
            </a:r>
          </a:p>
          <a:p>
            <a:pPr marL="514350" marR="0" lvl="0" indent="-514350" algn="l" rtl="0">
              <a:lnSpc>
                <a:spcPct val="90000"/>
              </a:lnSpc>
              <a:spcBef>
                <a:spcPts val="540"/>
              </a:spcBef>
              <a:buClr>
                <a:schemeClr val="dk1"/>
              </a:buClr>
              <a:buSzPct val="100000"/>
              <a:buFont typeface="Calibri"/>
              <a:buAutoNum type="alphaLcParenR"/>
            </a:pPr>
            <a:r>
              <a:rPr lang="pt-BR" sz="27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Manter um inventário de serviços instalados ou planejados.</a:t>
            </a:r>
          </a:p>
          <a:p>
            <a:pPr marL="514350" marR="0" lvl="0" indent="-514350" algn="l" rtl="0">
              <a:lnSpc>
                <a:spcPct val="90000"/>
              </a:lnSpc>
              <a:spcBef>
                <a:spcPts val="540"/>
              </a:spcBef>
              <a:buClr>
                <a:schemeClr val="dk1"/>
              </a:buClr>
              <a:buSzPct val="100000"/>
              <a:buFont typeface="Calibri"/>
              <a:buAutoNum type="alphaLcParenR"/>
            </a:pPr>
            <a:r>
              <a:rPr lang="pt-BR" sz="27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Verificar periodicamente a adequação dos sistemas e aplicativos às suas necessidades.</a:t>
            </a:r>
          </a:p>
          <a:p>
            <a:pPr marL="514350" marR="0" lvl="0" indent="-514350" algn="l" rtl="0">
              <a:lnSpc>
                <a:spcPct val="90000"/>
              </a:lnSpc>
              <a:spcBef>
                <a:spcPts val="540"/>
              </a:spcBef>
              <a:buClr>
                <a:schemeClr val="dk1"/>
              </a:buClr>
              <a:buSzPct val="100000"/>
              <a:buFont typeface="Calibri"/>
              <a:buAutoNum type="alphaLcParenR"/>
            </a:pPr>
            <a:r>
              <a:rPr lang="pt-BR" sz="27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Preparar a estrutura interna para escolher o parceiro e redigir o contrato. </a:t>
            </a:r>
          </a:p>
          <a:p>
            <a:pPr marL="514350" marR="0" lvl="0" indent="-514350" algn="l" rtl="0">
              <a:lnSpc>
                <a:spcPct val="90000"/>
              </a:lnSpc>
              <a:spcBef>
                <a:spcPts val="540"/>
              </a:spcBef>
              <a:buClr>
                <a:schemeClr val="dk1"/>
              </a:buClr>
              <a:buSzPct val="100000"/>
              <a:buFont typeface="Calibri"/>
              <a:buAutoNum type="alphaLcParenR"/>
            </a:pPr>
            <a:r>
              <a:rPr lang="pt-BR" sz="27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Prestar suporte de TI.</a:t>
            </a:r>
          </a:p>
          <a:p>
            <a:pPr marL="342900" marR="0" lvl="0" indent="-170180" algn="l" rtl="0">
              <a:lnSpc>
                <a:spcPct val="90000"/>
              </a:lnSpc>
              <a:spcBef>
                <a:spcPts val="544"/>
              </a:spcBef>
              <a:buClr>
                <a:schemeClr val="dk1"/>
              </a:buClr>
              <a:buFont typeface="Arial"/>
              <a:buNone/>
            </a:pPr>
            <a:endParaRPr sz="27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Shape 149"/>
          <p:cNvSpPr/>
          <p:nvPr/>
        </p:nvSpPr>
        <p:spPr>
          <a:xfrm>
            <a:off x="3563887" y="5157192"/>
            <a:ext cx="1152128" cy="288032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323528" y="260647"/>
            <a:ext cx="8424935" cy="5976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_____________________________________ é responsável por controlar o ciclo de vida das solicitações de modificação, desde o pedido até a incorporação da modificação na </a:t>
            </a:r>
            <a:r>
              <a:rPr lang="pt-BR" sz="3200" b="0" i="1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baseline</a:t>
            </a: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</a:p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marR="0" lvl="0" indent="-51435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AutoNum type="alphaLcParenR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Sistema de controle de modificações</a:t>
            </a:r>
          </a:p>
          <a:p>
            <a:pPr marL="514350" marR="0" lvl="0" indent="-51435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AutoNum type="alphaLcParenR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Sistema de controle de versões </a:t>
            </a:r>
          </a:p>
          <a:p>
            <a:pPr marL="514350" marR="0" lvl="0" indent="-51435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AutoNum type="alphaLcParenR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Sistema de gerenciamento de construção</a:t>
            </a:r>
          </a:p>
          <a:p>
            <a:pPr marL="514350" marR="0" lvl="0" indent="-51435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AutoNum type="alphaLcParenR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Sistema de construção de versões</a:t>
            </a:r>
          </a:p>
          <a:p>
            <a:pPr marL="342900" marR="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Shape 155"/>
          <p:cNvSpPr/>
          <p:nvPr/>
        </p:nvSpPr>
        <p:spPr>
          <a:xfrm>
            <a:off x="7380311" y="3068959"/>
            <a:ext cx="1152128" cy="288032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323528" y="260647"/>
            <a:ext cx="8424935" cy="5976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_________________________________________ é um repositório centralizado de serviços e componentes da infraestrutura, capaz de conter todos os dados e informações suficientes para controle dos processos.</a:t>
            </a:r>
          </a:p>
          <a:p>
            <a:pPr marL="0" marR="0" lvl="0" indent="0" algn="l" rtl="0">
              <a:lnSpc>
                <a:spcPct val="90000"/>
              </a:lnSpc>
              <a:spcBef>
                <a:spcPts val="592"/>
              </a:spcBef>
              <a:buClr>
                <a:schemeClr val="dk1"/>
              </a:buClr>
              <a:buFont typeface="Arial"/>
              <a:buNone/>
            </a:pPr>
            <a:endParaRPr sz="295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marR="0" lvl="0" indent="-514350" algn="l" rtl="0">
              <a:lnSpc>
                <a:spcPct val="90000"/>
              </a:lnSpc>
              <a:spcBef>
                <a:spcPts val="590"/>
              </a:spcBef>
              <a:buClr>
                <a:schemeClr val="dk1"/>
              </a:buClr>
              <a:buSzPct val="98333"/>
              <a:buFont typeface="Calibri"/>
              <a:buAutoNum type="alphaLcParenR"/>
            </a:pPr>
            <a:r>
              <a:rPr lang="pt-BR" sz="2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Banco de dados do Gerenciamento de Conhecimento</a:t>
            </a:r>
          </a:p>
          <a:p>
            <a:pPr marL="514350" marR="0" lvl="0" indent="-514350" algn="l" rtl="0">
              <a:lnSpc>
                <a:spcPct val="90000"/>
              </a:lnSpc>
              <a:spcBef>
                <a:spcPts val="590"/>
              </a:spcBef>
              <a:buClr>
                <a:schemeClr val="dk1"/>
              </a:buClr>
              <a:buSzPct val="98333"/>
              <a:buFont typeface="Calibri"/>
              <a:buAutoNum type="alphaLcParenR"/>
            </a:pPr>
            <a:r>
              <a:rPr lang="pt-BR" sz="2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Banco de dados do gerenciamento de configuração (BDGC)</a:t>
            </a:r>
          </a:p>
          <a:p>
            <a:pPr marL="514350" marR="0" lvl="0" indent="-514350" algn="l" rtl="0">
              <a:lnSpc>
                <a:spcPct val="90000"/>
              </a:lnSpc>
              <a:spcBef>
                <a:spcPts val="590"/>
              </a:spcBef>
              <a:buClr>
                <a:schemeClr val="dk1"/>
              </a:buClr>
              <a:buSzPct val="98333"/>
              <a:buFont typeface="Calibri"/>
              <a:buAutoNum type="alphaLcParenR"/>
            </a:pPr>
            <a:r>
              <a:rPr lang="pt-BR" sz="2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Catálogo de Serviços</a:t>
            </a:r>
          </a:p>
          <a:p>
            <a:pPr marL="514350" marR="0" lvl="0" indent="-514350" algn="l" rtl="0">
              <a:lnSpc>
                <a:spcPct val="90000"/>
              </a:lnSpc>
              <a:spcBef>
                <a:spcPts val="590"/>
              </a:spcBef>
              <a:buClr>
                <a:schemeClr val="dk1"/>
              </a:buClr>
              <a:buSzPct val="98333"/>
              <a:buFont typeface="Calibri"/>
              <a:buAutoNum type="alphaLcParenR"/>
            </a:pPr>
            <a:r>
              <a:rPr lang="pt-BR" sz="2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Nenhuma das opções acima</a:t>
            </a:r>
          </a:p>
          <a:p>
            <a:pPr marL="342900" marR="0" lvl="0" indent="-154940" algn="l" rtl="0">
              <a:lnSpc>
                <a:spcPct val="90000"/>
              </a:lnSpc>
              <a:spcBef>
                <a:spcPts val="592"/>
              </a:spcBef>
              <a:buClr>
                <a:schemeClr val="dk1"/>
              </a:buClr>
              <a:buFont typeface="Arial"/>
              <a:buNone/>
            </a:pPr>
            <a:endParaRPr sz="295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Shape 161"/>
          <p:cNvSpPr/>
          <p:nvPr/>
        </p:nvSpPr>
        <p:spPr>
          <a:xfrm>
            <a:off x="4572000" y="4221087"/>
            <a:ext cx="1152128" cy="288032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323528" y="260647"/>
            <a:ext cx="8424935" cy="5976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Um ANS pode ser formalizado através de:</a:t>
            </a:r>
          </a:p>
          <a:p>
            <a:pPr marL="0" marR="0" lvl="0" indent="0" algn="l" rtl="0">
              <a:lnSpc>
                <a:spcPct val="90000"/>
              </a:lnSpc>
              <a:spcBef>
                <a:spcPts val="59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</a:p>
          <a:p>
            <a:pPr marL="514350" marR="0" lvl="0" indent="-514350" algn="l" rtl="0">
              <a:lnSpc>
                <a:spcPct val="90000"/>
              </a:lnSpc>
              <a:spcBef>
                <a:spcPts val="590"/>
              </a:spcBef>
              <a:buClr>
                <a:schemeClr val="dk1"/>
              </a:buClr>
              <a:buSzPct val="98333"/>
              <a:buFont typeface="Calibri"/>
              <a:buAutoNum type="alphaLcParenR"/>
            </a:pPr>
            <a:r>
              <a:rPr lang="pt-BR" sz="2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Um contrato legal assinado entre as partes, contendo todos os detalhes que regem a relação de prestação do serviço, ou ainda, termos aditivos a contratos pré-existentes. </a:t>
            </a:r>
          </a:p>
          <a:p>
            <a:pPr marL="514350" marR="0" lvl="0" indent="-514350" algn="l" rtl="0">
              <a:lnSpc>
                <a:spcPct val="90000"/>
              </a:lnSpc>
              <a:spcBef>
                <a:spcPts val="590"/>
              </a:spcBef>
              <a:buClr>
                <a:schemeClr val="dk1"/>
              </a:buClr>
              <a:buSzPct val="98333"/>
              <a:buFont typeface="Calibri"/>
              <a:buAutoNum type="alphaLcParenR"/>
            </a:pPr>
            <a:r>
              <a:rPr lang="pt-BR" sz="2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Um e-mail </a:t>
            </a:r>
          </a:p>
          <a:p>
            <a:pPr marL="514350" marR="0" lvl="0" indent="-514350" algn="l" rtl="0">
              <a:lnSpc>
                <a:spcPct val="90000"/>
              </a:lnSpc>
              <a:spcBef>
                <a:spcPts val="590"/>
              </a:spcBef>
              <a:buClr>
                <a:schemeClr val="dk1"/>
              </a:buClr>
              <a:buSzPct val="98333"/>
              <a:buFont typeface="Calibri"/>
              <a:buAutoNum type="alphaLcParenR"/>
            </a:pPr>
            <a:r>
              <a:rPr lang="pt-BR" sz="2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Um instrumento utilizado seja reconhecido, por ambas as partes, fornecedor e cliente,  como um compromisso que rege o relacionamento entre ambos no que se refere à prestação do serviço. </a:t>
            </a:r>
          </a:p>
          <a:p>
            <a:pPr marL="514350" marR="0" lvl="0" indent="-514350" algn="l" rtl="0">
              <a:lnSpc>
                <a:spcPct val="90000"/>
              </a:lnSpc>
              <a:spcBef>
                <a:spcPts val="590"/>
              </a:spcBef>
              <a:buClr>
                <a:schemeClr val="dk1"/>
              </a:buClr>
              <a:buSzPct val="98333"/>
              <a:buFont typeface="Calibri"/>
              <a:buAutoNum type="alphaLcParenR"/>
            </a:pPr>
            <a:r>
              <a:rPr lang="pt-BR" sz="2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Todas as afirmações anteriores estão corretas</a:t>
            </a:r>
          </a:p>
          <a:p>
            <a:pPr marL="514350" marR="0" lvl="0" indent="-326390" algn="l" rtl="0">
              <a:lnSpc>
                <a:spcPct val="90000"/>
              </a:lnSpc>
              <a:spcBef>
                <a:spcPts val="592"/>
              </a:spcBef>
              <a:buClr>
                <a:schemeClr val="dk1"/>
              </a:buClr>
              <a:buFont typeface="Calibri"/>
              <a:buNone/>
            </a:pPr>
            <a:endParaRPr sz="295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54940" algn="l" rtl="0">
              <a:lnSpc>
                <a:spcPct val="90000"/>
              </a:lnSpc>
              <a:spcBef>
                <a:spcPts val="592"/>
              </a:spcBef>
              <a:buClr>
                <a:schemeClr val="dk1"/>
              </a:buClr>
              <a:buFont typeface="Arial"/>
              <a:buNone/>
            </a:pPr>
            <a:endParaRPr sz="295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Shape 167"/>
          <p:cNvSpPr/>
          <p:nvPr/>
        </p:nvSpPr>
        <p:spPr>
          <a:xfrm>
            <a:off x="8100392" y="5373216"/>
            <a:ext cx="1152128" cy="288032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323528" y="260647"/>
            <a:ext cx="8424935" cy="5976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 IADES - 2014 - TRE-PA - Analista Judiciário - Análise de Sistemas] O ITIL é um conjunto de boas práticas a serem aplicadas na infraestrutura, operação e manutenção de serviços de TI. Entre as alternativas, assinale a que apresenta um processo do ITIL pertencente ao </a:t>
            </a:r>
            <a:r>
              <a:rPr lang="pt-BR" sz="295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estágio Service Operation (Operação de Serviço) do ITIL versão 3.</a:t>
            </a:r>
          </a:p>
          <a:p>
            <a:pPr marL="0" marR="0" lvl="0" indent="0" algn="l" rtl="0">
              <a:lnSpc>
                <a:spcPct val="80000"/>
              </a:lnSpc>
              <a:spcBef>
                <a:spcPts val="592"/>
              </a:spcBef>
              <a:buClr>
                <a:schemeClr val="dk1"/>
              </a:buClr>
              <a:buFont typeface="Arial"/>
              <a:buNone/>
            </a:pPr>
            <a:endParaRPr sz="295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59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a) Gerenciamento de mudança. </a:t>
            </a:r>
          </a:p>
          <a:p>
            <a:pPr marL="0" marR="0" lvl="0" indent="0" algn="l" rtl="0">
              <a:lnSpc>
                <a:spcPct val="80000"/>
              </a:lnSpc>
              <a:spcBef>
                <a:spcPts val="59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b) Gerenciamento de nível de serviço. </a:t>
            </a:r>
          </a:p>
          <a:p>
            <a:pPr marL="0" marR="0" lvl="0" indent="0" algn="l" rtl="0">
              <a:lnSpc>
                <a:spcPct val="80000"/>
              </a:lnSpc>
              <a:spcBef>
                <a:spcPts val="59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c) Gerenciamento de capacidade. </a:t>
            </a:r>
          </a:p>
          <a:p>
            <a:pPr marL="0" marR="0" lvl="0" indent="0" algn="l" rtl="0">
              <a:lnSpc>
                <a:spcPct val="80000"/>
              </a:lnSpc>
              <a:spcBef>
                <a:spcPts val="59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d) Gerenciamento de portfólio de serviço. </a:t>
            </a:r>
          </a:p>
          <a:p>
            <a:pPr marL="0" marR="0" lvl="0" indent="0" algn="l" rtl="0">
              <a:lnSpc>
                <a:spcPct val="80000"/>
              </a:lnSpc>
              <a:spcBef>
                <a:spcPts val="59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e) Gerenciamento de incidente.</a:t>
            </a:r>
          </a:p>
          <a:p>
            <a:pPr marL="342900" marR="0" lvl="0" indent="-154940" algn="l" rtl="0">
              <a:lnSpc>
                <a:spcPct val="80000"/>
              </a:lnSpc>
              <a:spcBef>
                <a:spcPts val="592"/>
              </a:spcBef>
              <a:buClr>
                <a:schemeClr val="dk1"/>
              </a:buClr>
              <a:buFont typeface="Arial"/>
              <a:buNone/>
            </a:pPr>
            <a:endParaRPr sz="295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Shape 173"/>
          <p:cNvSpPr/>
          <p:nvPr/>
        </p:nvSpPr>
        <p:spPr>
          <a:xfrm>
            <a:off x="5436096" y="5229200"/>
            <a:ext cx="1152128" cy="288032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Shape 174"/>
          <p:cNvSpPr txBox="1"/>
          <p:nvPr/>
        </p:nvSpPr>
        <p:spPr>
          <a:xfrm>
            <a:off x="1889956" y="5758169"/>
            <a:ext cx="7092279" cy="120032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pt-BR" sz="1800" b="1" i="0" u="none" strike="noStrike" cap="none" baseline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OBS: mudanças (Transição de Serviço); Ger. De Nivel de serviço (Desenho de Serviço); capacidade (Desenho de Serviço); portfólio de serviço (Estratégia de Serviços); incidentes (Operação de serviços);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323528" y="260647"/>
            <a:ext cx="8424935" cy="5976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7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[CESGRANRIO - 2008 - Petrobrás - Analista de Sistemas Júnior - Infraestrutura] Na ITIL, como o processo de Gerenciamento de Problemas suporta as atividades da Central de Serviços?</a:t>
            </a:r>
          </a:p>
          <a:p>
            <a:pPr marL="0" marR="0" lvl="0" indent="0" algn="l" rtl="0">
              <a:lnSpc>
                <a:spcPct val="80000"/>
              </a:lnSpc>
              <a:spcBef>
                <a:spcPts val="5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7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a) Estuda todos os incidentes resolvidos pela Central de Serviços.</a:t>
            </a:r>
          </a:p>
          <a:p>
            <a:pPr marL="0" marR="0" lvl="0" indent="0" algn="l" rtl="0">
              <a:lnSpc>
                <a:spcPct val="80000"/>
              </a:lnSpc>
              <a:spcBef>
                <a:spcPts val="5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7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b) Faz com que as informações referentes aos erros conhecidos estejam disponíveis à equipe da Central de Serviços.</a:t>
            </a:r>
          </a:p>
          <a:p>
            <a:pPr marL="0" marR="0" lvl="0" indent="0" algn="l" rtl="0">
              <a:lnSpc>
                <a:spcPct val="80000"/>
              </a:lnSpc>
              <a:spcBef>
                <a:spcPts val="5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7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c) Auxilia no atendimento de incidentes classificados como graves por parte da equipe do processo de Gerenciamento de Incidentes.</a:t>
            </a:r>
          </a:p>
          <a:p>
            <a:pPr marL="0" marR="0" lvl="0" indent="0" algn="l" rtl="0">
              <a:lnSpc>
                <a:spcPct val="80000"/>
              </a:lnSpc>
              <a:spcBef>
                <a:spcPts val="5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7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d) Solicita à Central de Serviços que comunique os usuários sobre todos os problemas resolvidos.</a:t>
            </a:r>
          </a:p>
          <a:p>
            <a:pPr marL="0" marR="0" lvl="0" indent="0" algn="l" rtl="0">
              <a:lnSpc>
                <a:spcPct val="80000"/>
              </a:lnSpc>
              <a:spcBef>
                <a:spcPts val="5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7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e) Indica mudanças nos ICs a serem implementadas pelo processo de Gerenciamento de Mudança.</a:t>
            </a:r>
          </a:p>
          <a:p>
            <a:pPr marL="342900" marR="0" lvl="0" indent="-170180" algn="l" rtl="0">
              <a:lnSpc>
                <a:spcPct val="80000"/>
              </a:lnSpc>
              <a:spcBef>
                <a:spcPts val="544"/>
              </a:spcBef>
              <a:buClr>
                <a:schemeClr val="dk1"/>
              </a:buClr>
              <a:buFont typeface="Arial"/>
              <a:buNone/>
            </a:pPr>
            <a:endParaRPr sz="27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Shape 180"/>
          <p:cNvSpPr/>
          <p:nvPr/>
        </p:nvSpPr>
        <p:spPr>
          <a:xfrm>
            <a:off x="7740352" y="2564903"/>
            <a:ext cx="1152128" cy="288032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323528" y="260647"/>
            <a:ext cx="8424935" cy="5976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[FCC - 2010 - TCM-PA - Técnico em Informática] No ITIL, depois que uma solução de serviço foi produzida para atender requisitos de negócio, o serviço é avaliado, testado e validado no estágio:</a:t>
            </a: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Font typeface="Arial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a) Service transition – Transição do Serviço.</a:t>
            </a: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b) Continual service improvement – Melhoria Continua do Serviço</a:t>
            </a: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c) Service operation- Operação do serviço</a:t>
            </a: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d) Service design – Desenho do Serviço.</a:t>
            </a: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e) Service strategy – Estratégia do Serviço.</a:t>
            </a:r>
          </a:p>
          <a:p>
            <a:pPr marL="342900" marR="0" lvl="0" indent="-139700" algn="l" rtl="0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Font typeface="Arial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Shape 186"/>
          <p:cNvSpPr/>
          <p:nvPr/>
        </p:nvSpPr>
        <p:spPr>
          <a:xfrm>
            <a:off x="7740352" y="2780927"/>
            <a:ext cx="1152128" cy="288032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7" name="Shape 18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77262" y="5659398"/>
            <a:ext cx="5426074" cy="1181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323528" y="260647"/>
            <a:ext cx="8424935" cy="5976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 FCC - 2009 - PGE-RJ - Técnico Superior de Análise de Sistemas e Métodos] O processo de Gerenciamento de Configuração e de Ativos de Serviço do ITIL é definido no estágio do ciclo de vida:</a:t>
            </a: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a) Operação de serviços.</a:t>
            </a: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b) Melhoria contínua de serviços.</a:t>
            </a: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c) Estratégias de serviços.</a:t>
            </a: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d) Projeto de serviços.</a:t>
            </a: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e) Transição de serviços.</a:t>
            </a:r>
          </a:p>
          <a:p>
            <a:pPr marL="342900" marR="0" lvl="0" indent="-139700" algn="l" rtl="0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Font typeface="Arial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Shape 193"/>
          <p:cNvSpPr/>
          <p:nvPr/>
        </p:nvSpPr>
        <p:spPr>
          <a:xfrm>
            <a:off x="4644007" y="5373216"/>
            <a:ext cx="1152128" cy="288032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323528" y="260647"/>
            <a:ext cx="8424935" cy="5976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30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(Simulado TIExames) Qual das seguintes é a MELHOR definição do termo Gerenciamento de Serviços de TI? </a:t>
            </a:r>
          </a:p>
          <a:p>
            <a:pPr marL="0" marR="0" lvl="0" indent="0" algn="l" rtl="0">
              <a:lnSpc>
                <a:spcPct val="80000"/>
              </a:lnSpc>
              <a:spcBef>
                <a:spcPts val="612"/>
              </a:spcBef>
              <a:buClr>
                <a:schemeClr val="dk1"/>
              </a:buClr>
              <a:buFont typeface="Arial"/>
              <a:buNone/>
            </a:pPr>
            <a:endParaRPr sz="305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0" indent="-74295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8387"/>
              <a:buFont typeface="Calibri"/>
              <a:buAutoNum type="alphaLcParenR"/>
            </a:pPr>
            <a:r>
              <a:rPr lang="pt-BR" sz="30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Um conjunto especializado de habilidades organizacionais para fornecer valor para o cliente em forma de serviços. </a:t>
            </a:r>
          </a:p>
          <a:p>
            <a:pPr marL="742950" marR="0" lvl="0" indent="-74295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8387"/>
              <a:buFont typeface="Calibri"/>
              <a:buAutoNum type="alphaLcParenR"/>
            </a:pPr>
            <a:r>
              <a:rPr lang="pt-BR" sz="30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Um meio de entregar valor aos clientes, facilitando os resultados que os clientes querem alcançar, sem ter que assumir custos e riscos. </a:t>
            </a:r>
          </a:p>
          <a:p>
            <a:pPr marL="742950" marR="0" lvl="0" indent="-74295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8387"/>
              <a:buFont typeface="Calibri"/>
              <a:buAutoNum type="alphaLcParenR"/>
            </a:pPr>
            <a:r>
              <a:rPr lang="pt-BR" sz="30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Um provedor de serviços que fornece serviços de TI para clientes internos ou externos. </a:t>
            </a:r>
          </a:p>
          <a:p>
            <a:pPr marL="742950" marR="0" lvl="0" indent="-74295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8387"/>
              <a:buFont typeface="Calibri"/>
              <a:buAutoNum type="alphaLcParenR"/>
            </a:pPr>
            <a:r>
              <a:rPr lang="pt-BR" sz="30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Uma abordagem para gerenciamento de projetos de TI.</a:t>
            </a:r>
          </a:p>
          <a:p>
            <a:pPr marL="0" marR="0" lvl="0" indent="0" algn="l" rtl="0">
              <a:lnSpc>
                <a:spcPct val="80000"/>
              </a:lnSpc>
              <a:spcBef>
                <a:spcPts val="612"/>
              </a:spcBef>
              <a:buClr>
                <a:schemeClr val="dk1"/>
              </a:buClr>
              <a:buFont typeface="Arial"/>
              <a:buNone/>
            </a:pPr>
            <a:endParaRPr sz="305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612"/>
              </a:spcBef>
              <a:buClr>
                <a:schemeClr val="dk1"/>
              </a:buClr>
              <a:buFont typeface="Arial"/>
              <a:buNone/>
            </a:pPr>
            <a:endParaRPr sz="305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/>
          <p:nvPr/>
        </p:nvSpPr>
        <p:spPr>
          <a:xfrm>
            <a:off x="6012160" y="2708919"/>
            <a:ext cx="1152128" cy="288032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>
            <a:spLocks noGrp="1"/>
          </p:cNvSpPr>
          <p:nvPr>
            <p:ph type="body" idx="1"/>
          </p:nvPr>
        </p:nvSpPr>
        <p:spPr>
          <a:xfrm>
            <a:off x="323528" y="260647"/>
            <a:ext cx="8424935" cy="5976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Quem é o responsável pela revisão e autorização para implementação de mudanças emergenciais?</a:t>
            </a:r>
          </a:p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marR="0" lvl="0" indent="-51435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AutoNum type="alphaLcParenR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Central de Serviços</a:t>
            </a:r>
          </a:p>
          <a:p>
            <a:pPr marL="514350" marR="0" lvl="0" indent="-51435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AutoNum type="alphaLcParenR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Apenas o gerente de mudanças</a:t>
            </a:r>
          </a:p>
          <a:p>
            <a:pPr marL="514350" marR="0" lvl="0" indent="-51435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AutoNum type="alphaLcParenR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Presidente da empresa.</a:t>
            </a:r>
          </a:p>
          <a:p>
            <a:pPr marL="514350" marR="0" lvl="0" indent="-51435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AutoNum type="alphaLcParenR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Comitê de controle de Mudanças emergenciais (CCME).</a:t>
            </a:r>
          </a:p>
          <a:p>
            <a:pPr marL="514350" marR="0" lvl="0" indent="-51435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AutoNum type="alphaLcParenR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Comitê Consultivo de Mudanças</a:t>
            </a:r>
          </a:p>
          <a:p>
            <a:pPr marL="342900" marR="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Shape 199"/>
          <p:cNvSpPr/>
          <p:nvPr/>
        </p:nvSpPr>
        <p:spPr>
          <a:xfrm>
            <a:off x="5076055" y="4293096"/>
            <a:ext cx="1152128" cy="288032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323528" y="260647"/>
            <a:ext cx="8424935" cy="5976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[UNIRIO - 2009 - UNIRIO - Técnico de Tecnologia da Informação] Segundo o ITIL, são boas práticas na gestão de serviços de Tecnologia da Informação que devem estar presentes no </a:t>
            </a:r>
            <a:r>
              <a:rPr lang="pt-BR" sz="295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suporte a serviços</a:t>
            </a:r>
            <a:r>
              <a:rPr lang="pt-BR" sz="2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(ITIL versão 2), como também na </a:t>
            </a:r>
            <a:r>
              <a:rPr lang="pt-BR" sz="295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operação de serviços</a:t>
            </a:r>
            <a:r>
              <a:rPr lang="pt-BR" sz="2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(ITIL versão 3). Os processos de gerenciamento de:</a:t>
            </a:r>
          </a:p>
          <a:p>
            <a:pPr marL="0" marR="0" lvl="0" indent="0" algn="l" rtl="0">
              <a:lnSpc>
                <a:spcPct val="90000"/>
              </a:lnSpc>
              <a:spcBef>
                <a:spcPts val="592"/>
              </a:spcBef>
              <a:buClr>
                <a:schemeClr val="dk1"/>
              </a:buClr>
              <a:buFont typeface="Arial"/>
              <a:buNone/>
            </a:pPr>
            <a:endParaRPr sz="295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9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a) capacidade e incidentes. </a:t>
            </a:r>
          </a:p>
          <a:p>
            <a:pPr marL="0" marR="0" lvl="0" indent="0" algn="l" rtl="0">
              <a:lnSpc>
                <a:spcPct val="90000"/>
              </a:lnSpc>
              <a:spcBef>
                <a:spcPts val="59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b) disponibilidade e mudanças.</a:t>
            </a:r>
          </a:p>
          <a:p>
            <a:pPr marL="0" marR="0" lvl="0" indent="0" algn="l" rtl="0">
              <a:lnSpc>
                <a:spcPct val="90000"/>
              </a:lnSpc>
              <a:spcBef>
                <a:spcPts val="59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c) mudanças e capacidade.</a:t>
            </a:r>
          </a:p>
          <a:p>
            <a:pPr marL="0" marR="0" lvl="0" indent="0" algn="l" rtl="0">
              <a:lnSpc>
                <a:spcPct val="90000"/>
              </a:lnSpc>
              <a:spcBef>
                <a:spcPts val="59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d) incidentes e problemas.</a:t>
            </a:r>
          </a:p>
          <a:p>
            <a:pPr marL="0" marR="0" lvl="0" indent="0" algn="l" rtl="0">
              <a:lnSpc>
                <a:spcPct val="90000"/>
              </a:lnSpc>
              <a:spcBef>
                <a:spcPts val="59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e) problemas e disponibilidade.</a:t>
            </a:r>
          </a:p>
          <a:p>
            <a:pPr marL="342900" marR="0" lvl="0" indent="-154940" algn="l" rtl="0">
              <a:lnSpc>
                <a:spcPct val="90000"/>
              </a:lnSpc>
              <a:spcBef>
                <a:spcPts val="592"/>
              </a:spcBef>
              <a:buClr>
                <a:schemeClr val="dk1"/>
              </a:buClr>
              <a:buFont typeface="Arial"/>
              <a:buNone/>
            </a:pPr>
            <a:endParaRPr sz="295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Shape 205"/>
          <p:cNvSpPr/>
          <p:nvPr/>
        </p:nvSpPr>
        <p:spPr>
          <a:xfrm>
            <a:off x="5004048" y="5157192"/>
            <a:ext cx="1152128" cy="288032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Shape 206"/>
          <p:cNvSpPr txBox="1"/>
          <p:nvPr/>
        </p:nvSpPr>
        <p:spPr>
          <a:xfrm>
            <a:off x="1691680" y="5877271"/>
            <a:ext cx="7092279" cy="92332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pt-BR" sz="1800" b="1" i="0" u="none" strike="noStrike" cap="none" baseline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OBS: mudanças (Transição de Serviço); capacidade  e disponibilidade (Desenho de Serviço); incidentes  e problemas (Operação de serviços);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323528" y="260647"/>
            <a:ext cx="8424935" cy="5976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 CESGRANRIO - 2008 - Petrobrás - Analista de Sistemas Júnior - Infraestrutura] Na empresa ACME, um novo servidor é instalado, substituindo um que já estava bem antigo. O novo servidor irá funcionar como um servidor de arquivos para a rede local. O processo da ITIL responsável pelo </a:t>
            </a:r>
            <a:r>
              <a:rPr lang="pt-BR" sz="295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registro destas modificações na base de dados</a:t>
            </a:r>
            <a:r>
              <a:rPr lang="pt-BR" sz="2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 ITIL é o Gerenciamento de:</a:t>
            </a:r>
          </a:p>
          <a:p>
            <a:pPr marL="0" marR="0" lvl="0" indent="0" algn="l" rtl="0">
              <a:lnSpc>
                <a:spcPct val="90000"/>
              </a:lnSpc>
              <a:spcBef>
                <a:spcPts val="59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a) Configuração.</a:t>
            </a:r>
          </a:p>
          <a:p>
            <a:pPr marL="0" marR="0" lvl="0" indent="0" algn="l" rtl="0">
              <a:lnSpc>
                <a:spcPct val="90000"/>
              </a:lnSpc>
              <a:spcBef>
                <a:spcPts val="59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b) Incidente.</a:t>
            </a:r>
          </a:p>
          <a:p>
            <a:pPr marL="0" marR="0" lvl="0" indent="0" algn="l" rtl="0">
              <a:lnSpc>
                <a:spcPct val="90000"/>
              </a:lnSpc>
              <a:spcBef>
                <a:spcPts val="59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c) Liberação.</a:t>
            </a:r>
          </a:p>
          <a:p>
            <a:pPr marL="0" marR="0" lvl="0" indent="0" algn="l" rtl="0">
              <a:lnSpc>
                <a:spcPct val="90000"/>
              </a:lnSpc>
              <a:spcBef>
                <a:spcPts val="59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d) Mudança.</a:t>
            </a:r>
          </a:p>
          <a:p>
            <a:pPr marL="0" marR="0" lvl="0" indent="0" algn="l" rtl="0">
              <a:lnSpc>
                <a:spcPct val="90000"/>
              </a:lnSpc>
              <a:spcBef>
                <a:spcPts val="59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e) Problema.</a:t>
            </a:r>
          </a:p>
          <a:p>
            <a:pPr marL="342900" marR="0" lvl="0" indent="-154940" algn="l" rtl="0">
              <a:lnSpc>
                <a:spcPct val="90000"/>
              </a:lnSpc>
              <a:spcBef>
                <a:spcPts val="592"/>
              </a:spcBef>
              <a:buClr>
                <a:schemeClr val="dk1"/>
              </a:buClr>
              <a:buFont typeface="Arial"/>
              <a:buNone/>
            </a:pPr>
            <a:endParaRPr sz="295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Shape 212"/>
          <p:cNvSpPr/>
          <p:nvPr/>
        </p:nvSpPr>
        <p:spPr>
          <a:xfrm>
            <a:off x="3131840" y="3789039"/>
            <a:ext cx="1152128" cy="288032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323528" y="260647"/>
            <a:ext cx="8424935" cy="5976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7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 FGV - 2010 - BADESC - Analista de Sistemas - Desenvolvimento de Sistemas] A ITIL define os processos necessários ao funcionamento de uma área da Tecnologia da Informação. O processo preconizado pela ITIL, responsável por: </a:t>
            </a:r>
            <a:r>
              <a:rPr lang="pt-BR" sz="27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identificar e definir os componentes que fazem parte de um serviço de TI; registrar e informar os estados desses componentes</a:t>
            </a:r>
            <a:r>
              <a:rPr lang="pt-BR" sz="27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das solicitações de mudança a eles associadas e verificar se os dados relacionados foram todos fornecidos e se estão corretos, proporcionando o suporte necessário à boa consecução dos objetivos dos demais processos da ITIL é denominado: </a:t>
            </a:r>
          </a:p>
          <a:p>
            <a:pPr marL="0" marR="0" lvl="0" indent="0" algn="l" rtl="0">
              <a:lnSpc>
                <a:spcPct val="80000"/>
              </a:lnSpc>
              <a:spcBef>
                <a:spcPts val="5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7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a) gerenciamento de liberação.</a:t>
            </a:r>
          </a:p>
          <a:p>
            <a:pPr marL="0" marR="0" lvl="0" indent="0" algn="l" rtl="0">
              <a:lnSpc>
                <a:spcPct val="80000"/>
              </a:lnSpc>
              <a:spcBef>
                <a:spcPts val="5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7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b) gerenciamento de problema.</a:t>
            </a:r>
          </a:p>
          <a:p>
            <a:pPr marL="0" marR="0" lvl="0" indent="0" algn="l" rtl="0">
              <a:lnSpc>
                <a:spcPct val="80000"/>
              </a:lnSpc>
              <a:spcBef>
                <a:spcPts val="5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7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c) gerenciamento de mudanças.</a:t>
            </a:r>
          </a:p>
          <a:p>
            <a:pPr marL="0" marR="0" lvl="0" indent="0" algn="l" rtl="0">
              <a:lnSpc>
                <a:spcPct val="80000"/>
              </a:lnSpc>
              <a:spcBef>
                <a:spcPts val="5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7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d) gerenciamento de continuidade.</a:t>
            </a:r>
          </a:p>
          <a:p>
            <a:pPr marL="0" marR="0" lvl="0" indent="0" algn="l" rtl="0">
              <a:lnSpc>
                <a:spcPct val="80000"/>
              </a:lnSpc>
              <a:spcBef>
                <a:spcPts val="5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7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e) gerenciamento de configuração.</a:t>
            </a:r>
          </a:p>
          <a:p>
            <a:pPr marL="342900" marR="0" lvl="0" indent="-170180" algn="l" rtl="0">
              <a:lnSpc>
                <a:spcPct val="80000"/>
              </a:lnSpc>
              <a:spcBef>
                <a:spcPts val="544"/>
              </a:spcBef>
              <a:buClr>
                <a:schemeClr val="dk1"/>
              </a:buClr>
              <a:buFont typeface="Arial"/>
              <a:buNone/>
            </a:pPr>
            <a:endParaRPr sz="27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Shape 218"/>
          <p:cNvSpPr/>
          <p:nvPr/>
        </p:nvSpPr>
        <p:spPr>
          <a:xfrm>
            <a:off x="5364087" y="5661248"/>
            <a:ext cx="1152128" cy="288032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>
            <a:spLocks noGrp="1"/>
          </p:cNvSpPr>
          <p:nvPr>
            <p:ph type="body" idx="1"/>
          </p:nvPr>
        </p:nvSpPr>
        <p:spPr>
          <a:xfrm>
            <a:off x="323528" y="260647"/>
            <a:ext cx="8424935" cy="5976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7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 FGV - 2010 - BADESC - Analista de Sistemas - Desenvolvimento de Sistemas] A ITIL define os processos necessários ao funcionamento de uma área da Tecnologia da Informação. O processo preconizado pela ITIL, responsável por: </a:t>
            </a:r>
            <a:r>
              <a:rPr lang="pt-BR" sz="27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identificar e definir os componentes que fazem parte de um serviço de TI; registrar e informar os estados desses componentes</a:t>
            </a:r>
            <a:r>
              <a:rPr lang="pt-BR" sz="27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das solicitações de mudança a eles associadas e verificar se os dados relacionados foram todos fornecidos e se estão corretos, proporcionando o suporte necessário à boa consecução dos objetivos dos demais processos da ITIL é denominado: </a:t>
            </a:r>
          </a:p>
          <a:p>
            <a:pPr marL="0" marR="0" lvl="0" indent="0" algn="l" rtl="0">
              <a:lnSpc>
                <a:spcPct val="80000"/>
              </a:lnSpc>
              <a:spcBef>
                <a:spcPts val="5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7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a) gerenciamento de liberação.</a:t>
            </a:r>
          </a:p>
          <a:p>
            <a:pPr marL="0" marR="0" lvl="0" indent="0" algn="l" rtl="0">
              <a:lnSpc>
                <a:spcPct val="80000"/>
              </a:lnSpc>
              <a:spcBef>
                <a:spcPts val="5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7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b) gerenciamento de problema.</a:t>
            </a:r>
          </a:p>
          <a:p>
            <a:pPr marL="0" marR="0" lvl="0" indent="0" algn="l" rtl="0">
              <a:lnSpc>
                <a:spcPct val="80000"/>
              </a:lnSpc>
              <a:spcBef>
                <a:spcPts val="5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7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c) gerenciamento de mudanças.</a:t>
            </a:r>
          </a:p>
          <a:p>
            <a:pPr marL="0" marR="0" lvl="0" indent="0" algn="l" rtl="0">
              <a:lnSpc>
                <a:spcPct val="80000"/>
              </a:lnSpc>
              <a:spcBef>
                <a:spcPts val="5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7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d) gerenciamento de continuidade.</a:t>
            </a:r>
          </a:p>
          <a:p>
            <a:pPr marL="0" marR="0" lvl="0" indent="0" algn="l" rtl="0">
              <a:lnSpc>
                <a:spcPct val="80000"/>
              </a:lnSpc>
              <a:spcBef>
                <a:spcPts val="5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7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e) gerenciamento de configuração.</a:t>
            </a:r>
          </a:p>
          <a:p>
            <a:pPr marL="342900" marR="0" lvl="0" indent="-170180" algn="l" rtl="0">
              <a:lnSpc>
                <a:spcPct val="80000"/>
              </a:lnSpc>
              <a:spcBef>
                <a:spcPts val="544"/>
              </a:spcBef>
              <a:buClr>
                <a:schemeClr val="dk1"/>
              </a:buClr>
              <a:buFont typeface="Arial"/>
              <a:buNone/>
            </a:pPr>
            <a:endParaRPr sz="27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Shape 224"/>
          <p:cNvSpPr/>
          <p:nvPr/>
        </p:nvSpPr>
        <p:spPr>
          <a:xfrm>
            <a:off x="5364087" y="5661248"/>
            <a:ext cx="1152128" cy="288032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>
            <a:spLocks noGrp="1"/>
          </p:cNvSpPr>
          <p:nvPr>
            <p:ph type="body" idx="1"/>
          </p:nvPr>
        </p:nvSpPr>
        <p:spPr>
          <a:xfrm>
            <a:off x="323528" y="260647"/>
            <a:ext cx="8424935" cy="5976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[Prova: FGV - 2008 - SEFAZ-RJ - Fiscal de Rendas - Prova 1]Business Intelligence (BI) refere-se ao processo para tomada de decisões em uma empresa, sendo de elevada importância a existência de um repositório próprio para os dados consolidados e já transformados em "informação real", que pode ser um Data Warehouse ou um Data Mart. Nesse contexto, duas aplicações são identificadas: a primeira, que sustenta o negócio por meio de ferramentas OLTP (On Line Transaction Processing), e a segunda, que analisa o negócio por meio de ferramentas OLAP (On Line Analytical Processing). Essas aplicações têm, como objetivos principais, respectivamente:</a:t>
            </a:r>
          </a:p>
          <a:p>
            <a:pPr marL="0" marR="0" lvl="0" indent="0" algn="l" rtl="0">
              <a:lnSpc>
                <a:spcPct val="80000"/>
              </a:lnSpc>
              <a:spcBef>
                <a:spcPts val="45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2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</a:p>
          <a:p>
            <a:pPr marL="0" marR="0" lvl="0" indent="0" algn="l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a) levantamento e armazenamento de dados/ implementação de testes.</a:t>
            </a:r>
          </a:p>
          <a:p>
            <a:pPr marL="0" marR="0" lvl="0" indent="0" algn="l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b) controle e registro de transações/identificação de tendências.</a:t>
            </a:r>
          </a:p>
          <a:p>
            <a:pPr marL="0" marR="0" lvl="0" indent="0" algn="l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c) projeto e análise de sistemas/transformação de processos.</a:t>
            </a:r>
          </a:p>
          <a:p>
            <a:pPr marL="0" marR="0" lvl="0" indent="0" algn="l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d) pesquisa e teste de software/especificação de requisitos.</a:t>
            </a:r>
          </a:p>
          <a:p>
            <a:pPr marL="0" marR="0" lvl="0" indent="0" algn="l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e) busca e coleta de informações/substituição de rotinas.</a:t>
            </a:r>
          </a:p>
          <a:p>
            <a:pPr marL="342900" marR="0" lvl="0" indent="-200660" algn="l" rtl="0">
              <a:lnSpc>
                <a:spcPct val="80000"/>
              </a:lnSpc>
              <a:spcBef>
                <a:spcPts val="448"/>
              </a:spcBef>
              <a:buClr>
                <a:schemeClr val="dk1"/>
              </a:buClr>
              <a:buFont typeface="Arial"/>
              <a:buNone/>
            </a:pPr>
            <a:endParaRPr sz="225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Shape 230"/>
          <p:cNvSpPr/>
          <p:nvPr/>
        </p:nvSpPr>
        <p:spPr>
          <a:xfrm>
            <a:off x="8460432" y="4581128"/>
            <a:ext cx="1152128" cy="288032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323528" y="260647"/>
            <a:ext cx="8424935" cy="5976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[CT1370-CT1371 - Tecnologia da Informação com foco em Sistemas de Informação/2014] De acordo com o ITIL v3, um importante tema tratado na Transição de serviços é:</a:t>
            </a:r>
          </a:p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marR="0" lvl="0" indent="-51435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AutoNum type="alphaLcParenR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redução do risco.</a:t>
            </a:r>
          </a:p>
          <a:p>
            <a:pPr marL="514350" marR="0" lvl="0" indent="-51435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AutoNum type="alphaLcParenR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aumento do ROI.</a:t>
            </a:r>
          </a:p>
          <a:p>
            <a:pPr marL="514350" marR="0" lvl="0" indent="-51435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AutoNum type="alphaLcParenR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planejamento.</a:t>
            </a:r>
          </a:p>
          <a:p>
            <a:pPr marL="514350" marR="0" lvl="0" indent="-51435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AutoNum type="alphaLcParenR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service desk.</a:t>
            </a:r>
          </a:p>
          <a:p>
            <a:pPr marL="514350" marR="0" lvl="0" indent="-51435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AutoNum type="alphaLcParenR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PDCA.</a:t>
            </a:r>
          </a:p>
          <a:p>
            <a:pPr marL="342900" marR="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Shape 93"/>
          <p:cNvSpPr/>
          <p:nvPr/>
        </p:nvSpPr>
        <p:spPr>
          <a:xfrm>
            <a:off x="3923928" y="3068959"/>
            <a:ext cx="1152128" cy="288032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4" name="Shape 9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23926" y="3573016"/>
            <a:ext cx="4609827" cy="29886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323528" y="260647"/>
            <a:ext cx="8424935" cy="5976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Onde as ferramentas de automação podem gerar facilidades?</a:t>
            </a:r>
          </a:p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marR="0" lvl="0" indent="-51435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AutoNum type="alphaLcParenR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 desenho e modelagem de novos serviços</a:t>
            </a:r>
          </a:p>
          <a:p>
            <a:pPr marL="514350" marR="0" lvl="0" indent="-51435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AutoNum type="alphaLcParenR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 emissão relatórios de desempenho para o Gerenciamento de nível de Serviço</a:t>
            </a:r>
          </a:p>
          <a:p>
            <a:pPr marL="514350" marR="0" lvl="0" indent="-51435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AutoNum type="alphaLcParenR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Reconhecimento e análise de padrões de demanda no Gerenciamento de Demanda</a:t>
            </a:r>
          </a:p>
          <a:p>
            <a:pPr marL="514350" marR="0" lvl="0" indent="-51435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AutoNum type="alphaLcParenR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 todas as opções acima</a:t>
            </a:r>
          </a:p>
          <a:p>
            <a:pPr marL="342900" marR="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Shape 100"/>
          <p:cNvSpPr/>
          <p:nvPr/>
        </p:nvSpPr>
        <p:spPr>
          <a:xfrm>
            <a:off x="5292080" y="4797151"/>
            <a:ext cx="1152128" cy="288032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323528" y="260647"/>
            <a:ext cx="8424935" cy="5976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[CT1370-CT1371 - Tecnologia da Informação com foco em Sistemas de Informação/2014] Considerando o ITIL v3, o Service Design deve ser aplicado a:</a:t>
            </a:r>
          </a:p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marR="0" lvl="0" indent="-51435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AutoNum type="alphaLcParenR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serviços novos.</a:t>
            </a:r>
          </a:p>
          <a:p>
            <a:pPr marL="514350" marR="0" lvl="0" indent="-51435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AutoNum type="alphaLcParenR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serviços de segundo nível.</a:t>
            </a:r>
          </a:p>
          <a:p>
            <a:pPr marL="514350" marR="0" lvl="0" indent="-51435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AutoNum type="alphaLcParenR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serviços existentes e serviços novos. </a:t>
            </a:r>
          </a:p>
          <a:p>
            <a:pPr marL="514350" marR="0" lvl="0" indent="-51435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AutoNum type="alphaLcParenR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serviços de terceiro nível.</a:t>
            </a:r>
          </a:p>
          <a:p>
            <a:pPr marL="514350" marR="0" lvl="0" indent="-514350" algn="l" rtl="0"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AutoNum type="alphaLcParenR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serviços existentes</a:t>
            </a:r>
          </a:p>
          <a:p>
            <a:pPr marL="342900" marR="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Shape 106"/>
          <p:cNvSpPr/>
          <p:nvPr/>
        </p:nvSpPr>
        <p:spPr>
          <a:xfrm>
            <a:off x="7308303" y="4227255"/>
            <a:ext cx="1152128" cy="288032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323528" y="260647"/>
            <a:ext cx="8424935" cy="5976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[CT1370-CT1371 - Tecnologia da Informação com foco em Sistemas de Informação/2014] O processo de melhoria contínua dos serviços de TI, conforme recomendado pelo ITIL v3, depende da:</a:t>
            </a: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Font typeface="Arial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marR="0" lvl="0" indent="-514350" algn="l" rtl="0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AutoNum type="alphaLcParenR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instalação de softwares de melhoria contínua.</a:t>
            </a:r>
          </a:p>
          <a:p>
            <a:pPr marL="514350" marR="0" lvl="0" indent="-514350" algn="l" rtl="0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AutoNum type="alphaLcParenR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alinhamento estratégico.</a:t>
            </a:r>
          </a:p>
          <a:p>
            <a:pPr marL="514350" marR="0" lvl="0" indent="-514350" algn="l" rtl="0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AutoNum type="alphaLcParenR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sistema integrado da Qualidade.</a:t>
            </a:r>
          </a:p>
          <a:p>
            <a:pPr marL="514350" marR="0" lvl="0" indent="-514350" algn="l" rtl="0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AutoNum type="alphaLcParenR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coleta anterior de informações e indicadores do sistema.</a:t>
            </a:r>
          </a:p>
          <a:p>
            <a:pPr marL="514350" marR="0" lvl="0" indent="-514350" algn="l" rtl="0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AutoNum type="alphaLcParenR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clima organizacional positivo</a:t>
            </a:r>
          </a:p>
          <a:p>
            <a:pPr marL="342900" marR="0" lvl="0" indent="-139700" algn="l" rtl="0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Font typeface="Arial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Shape 112"/>
          <p:cNvSpPr/>
          <p:nvPr/>
        </p:nvSpPr>
        <p:spPr>
          <a:xfrm>
            <a:off x="2987824" y="4725144"/>
            <a:ext cx="1152128" cy="288032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3" name="Shape 1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12160" y="4725144"/>
            <a:ext cx="2915816" cy="18810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323528" y="260647"/>
            <a:ext cx="8424935" cy="5976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[ITILv3FoundationSampleA_v3.0_Brazilian_Portuguese/ 2009]  Funções são MELHORES descritas como: </a:t>
            </a:r>
          </a:p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a) Um corpo de conhecimento </a:t>
            </a:r>
          </a:p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b) Sistema de ciclos fechados </a:t>
            </a:r>
          </a:p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c) Unidades de organização independentes </a:t>
            </a:r>
          </a:p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d) Projetos com foco em transformação</a:t>
            </a:r>
          </a:p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Shape 119"/>
          <p:cNvSpPr/>
          <p:nvPr/>
        </p:nvSpPr>
        <p:spPr>
          <a:xfrm>
            <a:off x="7736417" y="3789039"/>
            <a:ext cx="1152128" cy="288032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323528" y="260647"/>
            <a:ext cx="8424935" cy="5976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[ITILv3FoundationSampleA_v3.0_Brazilian_Portuguese/ 2009]  Qual das afirmações a seguir é CORRETA para todos os Serviços de TI? </a:t>
            </a:r>
          </a:p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a) Eles oferecem recursos e capabilidades ao cliente </a:t>
            </a:r>
          </a:p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b) Eles oferecem custo e risco ao cliente </a:t>
            </a:r>
          </a:p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c) Eles oferecem soluções de negócio aos clientes </a:t>
            </a:r>
          </a:p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d) Eles oferecem valor aos clientes</a:t>
            </a:r>
          </a:p>
          <a:p>
            <a:pPr marL="342900" marR="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Shape 125"/>
          <p:cNvSpPr/>
          <p:nvPr/>
        </p:nvSpPr>
        <p:spPr>
          <a:xfrm>
            <a:off x="6372200" y="4797151"/>
            <a:ext cx="1152128" cy="288032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323528" y="260647"/>
            <a:ext cx="8424935" cy="5976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[ITILv3FoundationSampleA_v3.0_Brazilian_Portuguese/ 2009]  Qual processo revisa o Acordo de Nível Operacional (ANO) regularmente? </a:t>
            </a: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</a:p>
          <a:p>
            <a:pPr marL="514350" marR="0" lvl="0" indent="-514350" algn="l" rtl="0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AutoNum type="alphaLcParenR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Gerenciamento de Fornecedor </a:t>
            </a:r>
            <a:r>
              <a:rPr lang="pt-BR" sz="3200" b="0" i="1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(Relationship Processes)</a:t>
            </a: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514350" marR="0" lvl="0" indent="-514350" algn="l" rtl="0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AutoNum type="alphaLcParenR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Gerenciamento do Nível de Serviço </a:t>
            </a:r>
            <a:r>
              <a:rPr lang="pt-BR" sz="3200" b="0" i="1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(Service Level Management)</a:t>
            </a: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514350" marR="0" lvl="0" indent="-514350" algn="l" rtl="0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AutoNum type="alphaLcParenR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Gerenciamento de Portfólio de Serviço </a:t>
            </a:r>
            <a:r>
              <a:rPr lang="pt-BR" sz="3200" b="0" i="1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(Service Portfólio Management)</a:t>
            </a: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514350" marR="0" lvl="0" indent="-514350" algn="l" rtl="0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SzPct val="100000"/>
              <a:buFont typeface="Calibri"/>
              <a:buAutoNum type="alphaLcParenR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Gerenciamento da Demanda </a:t>
            </a:r>
            <a:r>
              <a:rPr lang="pt-BR" sz="3200" b="0" i="1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(Demand Management)</a:t>
            </a:r>
          </a:p>
          <a:p>
            <a:pPr marL="342900" marR="0" lvl="0" indent="-139700" algn="l" rtl="0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Font typeface="Arial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Shape 131"/>
          <p:cNvSpPr/>
          <p:nvPr/>
        </p:nvSpPr>
        <p:spPr>
          <a:xfrm>
            <a:off x="4499992" y="3717032"/>
            <a:ext cx="1152128" cy="288032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 cap="flat" cmpd="sng">
            <a:solidFill>
              <a:srgbClr val="395E8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1812</Words>
  <Application>Microsoft Office PowerPoint</Application>
  <PresentationFormat>Apresentação na tela (4:3)</PresentationFormat>
  <Paragraphs>166</Paragraphs>
  <Slides>25</Slides>
  <Notes>25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6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asus</dc:creator>
  <cp:lastModifiedBy>asus</cp:lastModifiedBy>
  <cp:revision>1</cp:revision>
  <dcterms:modified xsi:type="dcterms:W3CDTF">2015-06-23T02:00:18Z</dcterms:modified>
</cp:coreProperties>
</file>