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5" r:id="rId1"/>
    <p:sldMasterId id="2147483686" r:id="rId2"/>
  </p:sldMasterIdLst>
  <p:notesMasterIdLst>
    <p:notesMasterId r:id="rId28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A521E00-55C6-4EC7-A6A0-D7F170254B9B}">
  <a:tblStyle styleId="{1A521E00-55C6-4EC7-A6A0-D7F170254B9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F9"/>
          </a:solidFill>
        </a:fill>
      </a:tcStyle>
    </a:wholeTbl>
    <a:band1H>
      <a:tcStyle>
        <a:tcBdr/>
        <a:fill>
          <a:solidFill>
            <a:srgbClr val="DBE5F1"/>
          </a:solidFill>
        </a:fill>
      </a:tcStyle>
    </a:band1H>
    <a:band1V>
      <a:tcStyle>
        <a:tcBdr/>
        <a:fill>
          <a:solidFill>
            <a:srgbClr val="DBE5F1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A700A4F2-2395-46F0-B05E-B0DC327AD4F5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1V>
      <a:tcStyle>
        <a:tcBdr>
          <a:top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6">
              <a:alpha val="40000"/>
            </a:schemeClr>
          </a:solidFill>
        </a:fill>
      </a:tcStyle>
    </a:band1V>
    <a:lastCol>
      <a:tcTxStyle b="on" i="off"/>
      <a:tcStyle>
        <a:tcBdr>
          <a:left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lastCol>
    <a:firstCol>
      <a:tcTxStyle b="on" i="off"/>
      <a:tcStyle>
        <a:tcBdr>
          <a:left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firstCol>
    <a:lastRow>
      <a:tcTxStyle b="on" i="off"/>
      <a:tcStyle>
        <a:tcBdr>
          <a:left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left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4154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3" name="Shape 3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9" name="Shape 3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5" name="Shape 3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7" name="Shape 3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3" name="Shape 3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0" name="Shape 3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5" name="Shape 2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7" name="Shape 3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3" name="Shape 3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9" name="Shape 3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05" name="Shape 4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11" name="Shape 4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17" name="Shape 4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1" name="Shape 3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7" name="Shape 3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e texto vertical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e texto verticais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78" name="Shape 17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0" name="Shape 18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0" name="Shape 19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91" name="Shape 19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2" name="Shape 19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97" name="Shape 19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8" name="Shape 19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9" name="Shape 19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03" name="Shape 20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4" name="Shape 20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5" name="Shape 20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9" name="Shape 20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0" name="Shape 2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16" name="Shape 21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7" name="Shape 21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18" name="Shape 21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9" name="Shape 2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0" name="Shape 2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1" name="Shape 2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24" name="Shape 2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5" name="Shape 2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6" name="Shape 2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9" name="Shape 2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0" name="Shape 2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4" name="Shape 23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35" name="Shape 2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6" name="Shape 2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7" name="Shape 2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0" name="Shape 24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42" name="Shape 2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3" name="Shape 2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e texto vertical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48" name="Shape 2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9" name="Shape 2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e texto verticais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54" name="Shape 2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5" name="Shape 2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6" name="Shape 2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4" name="Shape 16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8" name="Shape 16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  <p:pic>
        <p:nvPicPr>
          <p:cNvPr id="111" name="Shape 1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11112"/>
            <a:ext cx="9159874" cy="684688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84" name="Shape 18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  <p:pic>
        <p:nvPicPr>
          <p:cNvPr id="187" name="Shape 18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11112"/>
            <a:ext cx="9159874" cy="684688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0B8lAa4kEAGB9TkVrbWZUR3BRY1E/edit?usp=sharing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oftex.br/mpsbr/guia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propósito do processo Gerência de Problemas é </a:t>
            </a:r>
            <a:r>
              <a:rPr lang="pt-BR" sz="2800" b="0" i="0" u="none" strike="noStrike" cap="none" baseline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minimizar a interrupção do serviço por meio da investigação de causa raiz de um ou mais incidentes que impactam nos serviços ou nos acordos de nível de serviço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742950" marR="0" lvl="1" indent="-28575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Visa: registrar, rastrear e resolver problemas operacionais; investigar a causa-raiz de todos os problemas importantes e definir as soluções para os problemas operacionais identificados.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579295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Depois de priorizados, 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problemas devem ser analisados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proposição e implementação da solução. 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análise deve ser feita com base 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banco de dados de incidentes, erros conhecidos, outros problemas resolvidos, BDIC e outras informações disponíveis que possam auxiliar no rastreamento do problema desde a sua origem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14285"/>
              <a:buFont typeface="Arial"/>
              <a:buChar char="•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Nesta fase deverá ser encontrada e documentada a causa raiz de incidentes ou erros no ambiente de serviços.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pt-BR"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107504" y="1600200"/>
            <a:ext cx="9036495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Problemas que não progrediram de acordo com o nível de serviço acordado são escalados 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Decisões 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 soluções de contorno 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pt-BR" sz="28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workarounds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ou SM urgentes para solução de problemas também poderão exigir escalonamentos.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escalonamento também poderá ser definido entre as equipes técnicas, em que, dependendo da gravidade ou complexidade de um problema, ele pode ser </a:t>
            </a:r>
            <a:r>
              <a:rPr lang="pt-BR" sz="2800" b="1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escalonado para outra equipe interna ou externa à organização.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efeito de problemas não resolvidos é minimizado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 a mudança foi implementada com sucesso 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então todos os </a:t>
            </a:r>
            <a:r>
              <a:rPr lang="pt-BR" sz="2800" b="0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registros podem ser encerrados.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a </a:t>
            </a:r>
            <a:r>
              <a:rPr lang="pt-BR" sz="2800" b="0" i="0" u="none" strike="noStrike" cap="none" baseline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mudança não foi implementada com sucesso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 problema permanece com o </a:t>
            </a:r>
            <a:r>
              <a:rPr lang="pt-BR" sz="2800" b="1" i="0" u="none" strike="noStrike" cap="none" baseline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seu registro aberto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aguardando solução. Nestes casos, soluções para minimizar o impacto devem ser implementadas.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338" name="Shape 3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efeito de problemas não resolvidos é minimizado </a:t>
            </a:r>
            <a:r>
              <a:rPr lang="pt-BR" sz="3200" b="1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(continuação)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pt-BR" sz="28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gerência de incidentes deve ser informada se os incidentes, associados ao problema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também podem ser encerrados, se estes ainda estiverem pendentes. Mas o problema ainda permanecer pendente.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Dá-se uma solução provisória, uma solução de contorno para minimizar efeitos.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344" name="Shape 344"/>
          <p:cNvSpPr txBox="1">
            <a:spLocks noGrp="1"/>
          </p:cNvSpPr>
          <p:nvPr>
            <p:ph type="body" idx="1"/>
          </p:nvPr>
        </p:nvSpPr>
        <p:spPr>
          <a:xfrm>
            <a:off x="179511" y="1600200"/>
            <a:ext cx="8964488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efeito de problemas não resolvidos é minimizado </a:t>
            </a:r>
            <a:r>
              <a:rPr lang="pt-BR" sz="3200" b="1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(continuação)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Caso a mudança não tenha sido implementada com sucesso, 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procedimentos de retorno 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(rollback) devem ser estabelecidos para garantir a minimização de novos incidentes e/ou interrupções no serviço. 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Dependendo da gravidade do erro causado, pode ser que seja necessária a utilização 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soluções de contorno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(workarounds) até que uma nova SM seja implementada para correção definitiva do erro.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179511" y="1600200"/>
            <a:ext cx="8964488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efeito de problemas não resolvidos é minimizado </a:t>
            </a:r>
            <a:r>
              <a:rPr lang="pt-BR" sz="3200" b="1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(continuação)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</a:t>
            </a:r>
            <a:r>
              <a:rPr lang="pt-BR" sz="2800" b="1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problemas não resolvidos ou as SMs não implementadas devem ser justificados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as partes envolvidas devem ser comunicadas e as soluções para minimizar os impactos (número de incidentes, quebra de ANS etc.) devem ser negociadas, documentadas e implementadas. 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informações sobre </a:t>
            </a: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soluções de contorno 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pt-BR" sz="32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workarounds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</a:t>
            </a: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correções definitivas 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 </a:t>
            </a: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andamento de problemas 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devem ser comunicadas aos grupos afetados ou requeridos, com o objetivo de suportar os serviços afetados.</a:t>
            </a:r>
            <a:b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pt-BR"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pic>
        <p:nvPicPr>
          <p:cNvPr id="362" name="Shape 36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14566" y="3068959"/>
            <a:ext cx="8929432" cy="2088232"/>
          </a:xfrm>
          <a:prstGeom prst="rect">
            <a:avLst/>
          </a:prstGeom>
          <a:noFill/>
          <a:ln>
            <a:noFill/>
          </a:ln>
        </p:spPr>
      </p:pic>
      <p:sp>
        <p:nvSpPr>
          <p:cNvPr id="363" name="Shape 363"/>
          <p:cNvSpPr txBox="1"/>
          <p:nvPr/>
        </p:nvSpPr>
        <p:spPr>
          <a:xfrm>
            <a:off x="457200" y="148478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resumo, segue a relação entre incidentes, problemas e mudanças.</a:t>
            </a:r>
          </a:p>
        </p:txBody>
      </p:sp>
      <p:sp>
        <p:nvSpPr>
          <p:cNvPr id="364" name="Shape 364"/>
          <p:cNvSpPr txBox="1"/>
          <p:nvPr/>
        </p:nvSpPr>
        <p:spPr>
          <a:xfrm rot="-5400000">
            <a:off x="6116311" y="3071597"/>
            <a:ext cx="6055375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pt-BR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Notas de aula do curso “Gestão Estratégica de TI – ITIL” – Escola Virtual Bradesco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107504" y="1600200"/>
            <a:ext cx="8928992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Lembrando....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Problema : 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uma condição identificada a partir de um ou mais incidentes com sintomas comuns e causa raiz desconhecida.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Solução de contorno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: Estabelecer uma solução temporária para o problema.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Erro conhecido : 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Problema para o qual a causa originária (causa raiz) é conhecida e uma solução temporária ou definitiva foi encontrada.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 de Erros Conhecidos (BEC)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Repositório de dados onde são armazenados os erros conhecidos e suas soluções.</a:t>
            </a: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pic>
        <p:nvPicPr>
          <p:cNvPr id="376" name="Shape 37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51519" y="1340766"/>
            <a:ext cx="7776864" cy="5403251"/>
          </a:xfrm>
          <a:prstGeom prst="rect">
            <a:avLst/>
          </a:prstGeom>
          <a:noFill/>
          <a:ln>
            <a:noFill/>
          </a:ln>
        </p:spPr>
      </p:pic>
      <p:sp>
        <p:nvSpPr>
          <p:cNvPr id="377" name="Shape 377"/>
          <p:cNvSpPr txBox="1"/>
          <p:nvPr/>
        </p:nvSpPr>
        <p:spPr>
          <a:xfrm rot="-5400000">
            <a:off x="6116311" y="3071597"/>
            <a:ext cx="6055375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pt-BR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Notas de aula do curso “Gestão Estratégica de TI – ITIL” – Escola Virtual Bradesco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579295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processo de Gerenciamento de Problemas </a:t>
            </a:r>
            <a:r>
              <a:rPr lang="pt-BR" sz="32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investiga a infraestrutura e todas as informações disponíveis, incluindo a base de incidentes, para identificar as principais causas, reais ou potenciais, de falhas na prestação do serviço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342900" marR="0" lvl="0" indent="-342900" algn="just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 investigação se faz necessária, pois o </a:t>
            </a:r>
            <a:r>
              <a:rPr lang="pt-BR" sz="32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ambiente de serviços é complexo e distribuído e as ligações entre incidentes nem sempre é algo trivial. 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Benefícios esperados:</a:t>
            </a: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84" name="Shape 384"/>
          <p:cNvGraphicFramePr/>
          <p:nvPr/>
        </p:nvGraphicFramePr>
        <p:xfrm>
          <a:off x="395536" y="234888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{1A521E00-55C6-4EC7-A6A0-D7F170254B9B}</a:tableStyleId>
              </a:tblPr>
              <a:tblGrid>
                <a:gridCol w="3048000"/>
                <a:gridCol w="530492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pt-BR" sz="1800" u="none" strike="noStrike" cap="none" baseline="0"/>
                        <a:t>Item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pt-BR" sz="1800" u="none" strike="noStrike" cap="none" baseline="0"/>
                        <a:t>Descrição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pt-BR" sz="1800" u="none" strike="noStrike" cap="none" baseline="0"/>
                        <a:t>Redução de incidentes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 baseline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2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pt-BR" sz="1800" u="none" strike="noStrike" cap="none" baseline="0"/>
                        <a:t>Com a análise de tendências, é possível corrigir os erros antes de ocorrerem novamente.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pt-BR" sz="1800" u="none" strike="noStrike" cap="none" baseline="0"/>
                        <a:t>Melhoria na qualidade de serviços de TI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 baseline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2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pt-BR" sz="1800" u="none" strike="noStrike" cap="none" baseline="0"/>
                        <a:t>A redução de incidentes faz com que o serviço fique mais tempo disponível, melhorando sua qualidade.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pt-BR" sz="1800" u="none" strike="noStrike" cap="none" baseline="0"/>
                        <a:t>Cultura de lições aprendidas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 baseline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2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pt-BR" sz="1800" u="none" strike="noStrike" cap="none" baseline="0"/>
                        <a:t>A atividade de revisão proporciona uma lição aprendida com os erros.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pt-BR" sz="1800" u="none" strike="noStrike" cap="none" baseline="0"/>
                        <a:t>Aumento de incidentes solucionados</a:t>
                      </a:r>
                      <a:br>
                        <a:rPr lang="pt-BR" sz="1800" u="none" strike="noStrike" cap="none" baseline="0"/>
                      </a:br>
                      <a:r>
                        <a:rPr lang="pt-BR" sz="1800" u="none" strike="noStrike" cap="none" baseline="0"/>
                        <a:t> pela central de serviços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 baseline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2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pt-BR" sz="1800" u="none" strike="noStrike" cap="none" baseline="0"/>
                        <a:t>Uma vez que a solução de diversos problemas está documentada, a central de serviços é capaz de consultar a BEC - base de erros conhecidos e dar uma solução de contorno ao incidente.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implantação podem ser encontradas </a:t>
            </a:r>
            <a:r>
              <a:rPr lang="pt-BR" sz="32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algumas dificuldades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informações passadas pelo processo de gerenciamento de incidentes não claras 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o de gerenciamento de problemas, o que dificulta a identificação da causa raiz.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erros conhecidos não são passados para o gerenciamento de incidentes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impedindo que incidentes sejam resolvidos no primeiro nível.</a:t>
            </a:r>
          </a:p>
          <a:p>
            <a: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graphicFrame>
        <p:nvGraphicFramePr>
          <p:cNvPr id="396" name="Shape 396"/>
          <p:cNvGraphicFramePr/>
          <p:nvPr/>
        </p:nvGraphicFramePr>
        <p:xfrm>
          <a:off x="323528" y="2204864"/>
          <a:ext cx="3000000" cy="3000000"/>
        </p:xfrm>
        <a:graphic>
          <a:graphicData uri="http://schemas.openxmlformats.org/drawingml/2006/table">
            <a:tbl>
              <a:tblPr firstRow="1" bandRow="1">
                <a:gradFill>
                  <a:gsLst>
                    <a:gs pos="0">
                      <a:srgbClr val="FFE2CA"/>
                    </a:gs>
                    <a:gs pos="35000">
                      <a:srgbClr val="FFEADA"/>
                    </a:gs>
                    <a:gs pos="100000">
                      <a:srgbClr val="FEF8F1"/>
                    </a:gs>
                  </a:gsLst>
                  <a:lin ang="16200000" scaled="0"/>
                </a:gradFill>
                <a:tableStyleId>{A700A4F2-2395-46F0-B05E-B0DC327AD4F5}</a:tableStyleId>
              </a:tblPr>
              <a:tblGrid>
                <a:gridCol w="4114800"/>
                <a:gridCol w="4454150"/>
              </a:tblGrid>
              <a:tr h="370850">
                <a:tc>
                  <a:txBody>
                    <a:bodyPr/>
                    <a:lstStyle/>
                    <a:p>
                      <a:pPr marL="457200" marR="0" lvl="0" indent="-45720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pt-BR" sz="3200" b="1" u="none" strike="noStrike" cap="none" baseline="0">
                          <a:solidFill>
                            <a:schemeClr val="dk1"/>
                          </a:solidFill>
                        </a:rPr>
                        <a:t>Entradas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pt-BR" sz="2800" b="1" u="none" strike="noStrike" cap="none" baseline="0">
                          <a:solidFill>
                            <a:schemeClr val="dk1"/>
                          </a:solidFill>
                        </a:rPr>
                        <a:t>Saídas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pt-BR" sz="2000" b="0" i="0" u="none" strike="noStrike" cap="none" baseline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Autorização de mudanças;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pt-BR" sz="2000" b="0" i="0" u="none" strike="noStrike" cap="none" baseline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Relatórios de incidentes;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pt-BR" sz="2000" b="0" i="0" u="none" strike="noStrike" cap="none" baseline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Configuração de TI / Detalhes de Ativos;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pt-BR" sz="2000" b="0" i="0" u="none" strike="noStrike" cap="none" baseline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Registros de erros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pt-BR" sz="1800" b="0" i="0" u="none" strike="noStrike" cap="none" baseline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Solicitações de mudança (como e onde aplicar a correção);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pt-BR" sz="1800" b="0" i="0" u="none" strike="noStrike" cap="none" baseline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Registros de problemas;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pt-BR" sz="1800" b="0" i="0" u="none" strike="noStrike" cap="none" baseline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Relatórios de desempenho de processos;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pt-BR" sz="1800" b="0" i="0" u="none" strike="noStrike" cap="none" baseline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Problemas e erros conhecidos e soluções alternativas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  <a:r>
              <a:rPr lang="pt-BR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(COBIT)</a:t>
            </a:r>
          </a:p>
        </p:txBody>
      </p:sp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0" y="1628800"/>
            <a:ext cx="8964488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Medido por: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Quantidade de problemas recorrentes com impacto sobre os negócios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Percentual de problemas resolvidos dentro do período de tempo requerido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Frequência dos reportes ou atualizações de problemas existentes, com base na severidade do problema.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  <a:r>
              <a:rPr lang="pt-BR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(COBIT)</a:t>
            </a:r>
          </a:p>
        </p:txBody>
      </p:sp>
      <p:sp>
        <p:nvSpPr>
          <p:cNvPr id="408" name="Shape 408"/>
          <p:cNvSpPr txBox="1">
            <a:spLocks noGrp="1"/>
          </p:cNvSpPr>
          <p:nvPr>
            <p:ph type="body" idx="1"/>
          </p:nvPr>
        </p:nvSpPr>
        <p:spPr>
          <a:xfrm>
            <a:off x="0" y="1628800"/>
            <a:ext cx="925252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Métricas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Percentual de problemas registrados e acompanhados;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Percentual de problemas recorrentes (dentro de um intervalo definido) por severidade;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Percentual de problemas solucionados dentro do período solicitado;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Percentual de problemas abertos/novos/fechados por severidade;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Intervalo médio e padronizado entre a identificação e resolução do problema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Bibliografia</a:t>
            </a:r>
          </a:p>
        </p:txBody>
      </p:sp>
      <p:sp>
        <p:nvSpPr>
          <p:cNvPr id="414" name="Shape 4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Cobit </a:t>
            </a:r>
            <a:r>
              <a:rPr lang="pt-BR" sz="2400" b="0" i="0" u="sng" strike="noStrike" cap="none" baseline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https://drive.google.com/file/d/0B8lAa4kEAGB9TkVrbWZUR3BRY1E/edit?usp=sharing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MPS.BR Serviço: </a:t>
            </a:r>
            <a:r>
              <a:rPr lang="pt-BR" sz="2400" b="0" i="0" u="sng" strike="noStrike" cap="none" baseline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http://www.softex.br/mpsbr/guias/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Notas de aula do curso “Gestão Estratégica de TI – ITIL” – Escola Virtual Bradesco</a:t>
            </a:r>
          </a:p>
          <a:p>
            <a: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 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(COBIT)</a:t>
            </a:r>
          </a:p>
        </p:txBody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179511" y="1600200"/>
            <a:ext cx="8964488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principais atividades desse processo de gerenciamento são: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Identificar e classificar os problemas; 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Realizar análises de causa-raiz; 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Resolver problemas; 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Avaliar o status dos problemas; 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Emitir recomendações para melhoria e criar a respectiva solicitação de mudança (RFC); 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Manter registros de problemas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179511" y="1600200"/>
            <a:ext cx="8964488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primeira coisa a ser feita </a:t>
            </a:r>
            <a:r>
              <a:rPr lang="pt-BR" sz="32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é identificar a causa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Uma vez que a principal causa tenha sido identificada e uma </a:t>
            </a: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solução provisória 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tenha sido desenvolvida, o </a:t>
            </a: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problema torna-se um erro conhecido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Consequentemente, uma </a:t>
            </a: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solução permanente 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identificada e gera uma </a:t>
            </a: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Solicitação de Mudança (SM)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pode ser implementada para eliminar o erro conhecido.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Solicitação de mudança</a:t>
            </a:r>
          </a:p>
        </p:txBody>
      </p:sp>
      <p:pic>
        <p:nvPicPr>
          <p:cNvPr id="290" name="Shape 29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67543" y="1268759"/>
            <a:ext cx="7777163" cy="53514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Depois de implementada a SM para solução do erro conhecido, </a:t>
            </a: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processo de Gerência de Problemas continua acompanhando e monitorando os erros conhecidos no ambiente de serviços.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Gerência de Problemas atua tanto no aspecto reativo, como proativo. 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aspecto </a:t>
            </a:r>
            <a:r>
              <a:rPr lang="pt-BR" sz="28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reativo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refere-se à solução de 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problemas em resposta a um ou mais incidentes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enquanto que o aspecto </a:t>
            </a:r>
            <a:r>
              <a:rPr lang="pt-BR" sz="28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proativo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refere-se à identificação e solução de causas principais de incidentes antes que eles ocorram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pt-BR"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Enquanto um problema não é resolvido, </a:t>
            </a: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soluções de contorno 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pt-BR" sz="32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workarounds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podem ser definidas, de modo a reduzir os impactos sobre o serviço.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Estas soluções são normalmente compartilhadas com a equipe encarregada da resolução de incidentes, de modo que estes possam ser mais rapidamente resolvidos.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Problemas</a:t>
            </a:r>
          </a:p>
        </p:txBody>
      </p:sp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Depois de identificados, registrados e classificados, </a:t>
            </a: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problemas devem ser priorizados conforme os critérios da organização.</a:t>
            </a:r>
          </a:p>
          <a:p>
            <a:pPr marL="342900" marR="0" lvl="0" indent="-342900" algn="just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Exemplo de critérios: </a:t>
            </a:r>
          </a:p>
          <a:p>
            <a:pPr marL="742950" marR="0" lvl="1" indent="-28575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capacidade da equipe na solução dos problemas, exigências de ANS, tempo e custo para solução de incidentes, prioridade do cliente, criticidade do serviço etc.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Personalizar design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Personalizar design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1252</Words>
  <Application>Microsoft Office PowerPoint</Application>
  <PresentationFormat>Apresentação na tela (4:3)</PresentationFormat>
  <Paragraphs>117</Paragraphs>
  <Slides>25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25</vt:i4>
      </vt:variant>
    </vt:vector>
  </HeadingPairs>
  <TitlesOfParts>
    <vt:vector size="27" baseType="lpstr">
      <vt:lpstr>Personalizar design</vt:lpstr>
      <vt:lpstr>2_Personalizar design</vt:lpstr>
      <vt:lpstr>Gerenciamento de Problemas</vt:lpstr>
      <vt:lpstr>Gerenciamento de Problemas</vt:lpstr>
      <vt:lpstr>Gerenciamento de Problemas (COBIT)</vt:lpstr>
      <vt:lpstr>Gerenciamento de Problemas</vt:lpstr>
      <vt:lpstr>Solicitação de mudança</vt:lpstr>
      <vt:lpstr>Gerenciamento de Problemas</vt:lpstr>
      <vt:lpstr>Gerenciamento de Problemas</vt:lpstr>
      <vt:lpstr>Gerenciamento de Problemas</vt:lpstr>
      <vt:lpstr>Gerenciamento de Problemas</vt:lpstr>
      <vt:lpstr>Gerenciamento de Problemas</vt:lpstr>
      <vt:lpstr>Gerenciamento de Problemas</vt:lpstr>
      <vt:lpstr>Gerenciamento de Problemas</vt:lpstr>
      <vt:lpstr>Gerenciamento de Problemas</vt:lpstr>
      <vt:lpstr>Gerenciamento de Problemas</vt:lpstr>
      <vt:lpstr>Gerenciamento de Problemas</vt:lpstr>
      <vt:lpstr>Gerenciamento de Problemas</vt:lpstr>
      <vt:lpstr>Gerenciamento de Problemas</vt:lpstr>
      <vt:lpstr>Gerenciamento de Problemas</vt:lpstr>
      <vt:lpstr>Gerenciamento de Problemas</vt:lpstr>
      <vt:lpstr>Gerenciamento de Problemas</vt:lpstr>
      <vt:lpstr>Gerenciamento de Problemas</vt:lpstr>
      <vt:lpstr>Gerenciamento de Problemas</vt:lpstr>
      <vt:lpstr>Gerenciamento de Problemas(COBIT)</vt:lpstr>
      <vt:lpstr>Gerenciamento de Problemas(COBIT)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Gerenciamento de Problemas</dc:title>
  <cp:lastModifiedBy>asus</cp:lastModifiedBy>
  <cp:revision>1</cp:revision>
  <dcterms:modified xsi:type="dcterms:W3CDTF">2015-03-26T21:52:58Z</dcterms:modified>
</cp:coreProperties>
</file>