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5" r:id="rId1"/>
    <p:sldMasterId id="2147483686" r:id="rId2"/>
  </p:sldMasterIdLst>
  <p:notesMasterIdLst>
    <p:notesMasterId r:id="rId25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139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5" name="Shape 3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5" name="Shape 3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e texto verticais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7" name="Shape 21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0" name="Shape 24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e texto verticais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11112"/>
            <a:ext cx="9159874" cy="68468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11112"/>
            <a:ext cx="9159874" cy="68468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8lAa4kEAGB9TkVrbWZUR3BRY1E/edit?usp=sharing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oftex.br/mpsbr/guia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Missão</a:t>
            </a: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Restaurar a operação normal de um serviço o mais rápido possível com o mínimo de interrupções e em conformidade com o acordo de nível de serviço (ANS), minimizando o impacto para o negócio da empresa.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Restabelecer o funcionamento regular de um serviço o mais rápido possível</a:t>
            </a: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Manter o usuário informado sobre o status dos incidentes</a:t>
            </a: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Escalonar os incidentes </a:t>
            </a: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os especialistas para que seja cumprido o prazo de solução.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Fazer a </a:t>
            </a:r>
            <a:r>
              <a:rPr lang="pt-BR" sz="20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análise das possíveis causas do incidente e informar o gerenciamento de problemas</a:t>
            </a: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Porém, esse processo não é responsável por identificar a causa raiz do problema, apenas por auxiliar o processo de problemas que terá esse objetivo.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Consiste ainda em implementar </a:t>
            </a:r>
            <a:r>
              <a:rPr lang="pt-BR" sz="20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soluções de contorno </a:t>
            </a: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workarounds</a:t>
            </a: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Produzir relatórios gerenciais.</a:t>
            </a:r>
          </a:p>
          <a:p>
            <a:pPr marL="342900" marR="0" lvl="0" indent="-231140" algn="l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7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</a:t>
            </a:r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333"/>
              <a:buFont typeface="Arial"/>
              <a:buChar char="•"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 a implantação ter sucesso, é essencial que: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Seja definida a forma de </a:t>
            </a:r>
            <a:r>
              <a:rPr lang="pt-BR" sz="26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registro e monitoramento </a:t>
            </a:r>
            <a:r>
              <a:rPr lang="pt-BR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dos incidentes.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Seja elaborada uma </a:t>
            </a:r>
            <a:r>
              <a:rPr lang="pt-BR" sz="26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base de conhecimento </a:t>
            </a:r>
            <a:r>
              <a:rPr lang="pt-BR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seja aperfeiçoada conforme a solução das requisições.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Sejam </a:t>
            </a:r>
            <a:r>
              <a:rPr lang="pt-BR" sz="26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estruturados os demais níveis de suporte</a:t>
            </a:r>
            <a:r>
              <a:rPr lang="pt-BR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Seja </a:t>
            </a:r>
            <a:r>
              <a:rPr lang="pt-BR" sz="26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capacitada a central de serviços</a:t>
            </a:r>
            <a:r>
              <a:rPr lang="pt-BR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 modo a atender pelo acordo de nível de serviço (ANS), no período determinado .</a:t>
            </a:r>
          </a:p>
          <a:p>
            <a:pPr marL="342900" marR="0" lvl="0" indent="-15494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333"/>
              <a:buFont typeface="Arial"/>
              <a:buChar char="•"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Algumas dificuldades podem ser encontradas na implantação: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–"/>
            </a:pPr>
            <a:r>
              <a:rPr lang="pt-BR" sz="26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Falta de comprometimento da equipe e do gestor </a:t>
            </a:r>
            <a:r>
              <a:rPr lang="pt-BR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resolução dos incidentes no tempo necessário.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–"/>
            </a:pPr>
            <a:r>
              <a:rPr lang="pt-BR" sz="26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Dificuldade para alinhar a área de TI com a área de negócio</a:t>
            </a:r>
            <a:r>
              <a:rPr lang="pt-BR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pois, normalmente, a área de TI não entende as necessidades do negócio.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–"/>
            </a:pPr>
            <a:r>
              <a:rPr lang="pt-BR" sz="26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Falta do acordo de nível de serviço</a:t>
            </a:r>
            <a:r>
              <a:rPr lang="pt-BR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impossibilitando que a equipe resolva os incidentes conforme necessidade do negócio.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–"/>
            </a:pPr>
            <a:r>
              <a:rPr lang="pt-BR" sz="26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Resistência a mudanças</a:t>
            </a:r>
            <a:r>
              <a:rPr lang="pt-BR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impossibilitando se adequar a nova forma de trabalho.</a:t>
            </a:r>
          </a:p>
          <a:p>
            <a:pPr marL="342900" marR="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</a:t>
            </a:r>
          </a:p>
        </p:txBody>
      </p:sp>
      <p:pic>
        <p:nvPicPr>
          <p:cNvPr id="333" name="Shape 33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47663" y="2636911"/>
            <a:ext cx="6408712" cy="3670339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Shape 334"/>
          <p:cNvSpPr txBox="1"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atividades no processo de gerenciamento de incidentes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 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(COBIT)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COBIT menciona o Gerenciamento de incidentes no processo por meio do Domínio Entregar e Suportar, processo DS8 - Gerenciar a Central de Serviço e os Incidentes.</a:t>
            </a:r>
          </a:p>
          <a:p>
            <a:pPr marL="342900" marR="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Discute este processo por meio de outros sub-processos: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DS8.1 Central de Serviço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DS8.2 Registro dos Chamados dos Clientes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DS8.3 Escalonamento de Incidentes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DS8.4 Encerramento de Incidente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DS8.5 Relatórios e Análises de Tendências</a:t>
            </a:r>
          </a:p>
          <a:p>
            <a: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 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(COBIT)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  o </a:t>
            </a: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Registro dos Chamados dos Clientes:  </a:t>
            </a:r>
          </a:p>
          <a:p>
            <a:pPr marL="742950" marR="0" lvl="1" indent="-28575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stabelecer uma função e um sistema que permitam o </a:t>
            </a:r>
            <a:r>
              <a:rPr lang="pt-BR" sz="24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registro e o rastreamento de ligações, incidentes, solicitações de serviços e necessidade de informações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742950" marR="0" lvl="1" indent="-28575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 trabalhar de perto com os processos de gerenciamento de incidentes, problemas, mudanças, capacidade e disponibilidade.</a:t>
            </a:r>
          </a:p>
          <a:p>
            <a:pPr marL="742950" marR="0" lvl="1" indent="-28575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</a:t>
            </a:r>
            <a:r>
              <a:rPr lang="pt-BR" sz="24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incidentes devem ser classificados de acordo com as prioridades de negócio 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serviço e direcionados à equipe adequada de gerenciamento de problemas. </a:t>
            </a:r>
          </a:p>
          <a:p>
            <a:pPr marL="742950" marR="0" lvl="1" indent="-285750" algn="just" rtl="0">
              <a:spcBef>
                <a:spcPts val="48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Os clientes devem ser mantidos informados sobre o status de seus chamados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 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(COBIT)</a:t>
            </a:r>
          </a:p>
        </p:txBody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 o  </a:t>
            </a: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Escalonamento de Incidentes:</a:t>
            </a:r>
          </a:p>
          <a:p>
            <a:pPr marL="742950" marR="0" lvl="1" indent="-28575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Deve-se estabelecer </a:t>
            </a:r>
            <a:r>
              <a:rPr lang="pt-BR" sz="24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procedimentos da central de serviço para que os incidentes que não podem ser resolvidos imediatamente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sejam adequadamente encaminhados, conforme os limites definidos no SLA, e soluções temporárias sejam implementadas, se aplicável.</a:t>
            </a:r>
          </a:p>
          <a:p>
            <a:pPr marL="742950" marR="0" lvl="1" indent="-285750" algn="just" rtl="0">
              <a:spcBef>
                <a:spcPts val="48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Assegurar que a propriedade e o monitoramento do ciclo de vida do incidente permaneçam com a central de serviço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independentemente do grupo de TI que esteja trabalhando nas atividades de resolução.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 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(COBIT)</a:t>
            </a:r>
          </a:p>
        </p:txBody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 o </a:t>
            </a: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Encerramento de Incidente:</a:t>
            </a:r>
          </a:p>
          <a:p>
            <a:pPr marL="742950" marR="0" lvl="1" indent="-28575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Estabelecer procedimentos para o monitoramento periódico do encerramento de chamados de clientes. </a:t>
            </a:r>
            <a:r>
              <a:rPr lang="pt-BR" sz="24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Quando o incidente foi resolvido, assegurar que a central de serviço registre os passos adotados para sua resolução e confirmar se as ações adotadas foram aceitas pelo cliente. </a:t>
            </a:r>
          </a:p>
          <a:p>
            <a:pPr marL="742950" marR="0" lvl="1" indent="-28575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Também registrar e </a:t>
            </a:r>
            <a:r>
              <a:rPr lang="pt-BR" sz="24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relatar incidentes não solucionados (erros já conhecidos e alternativas existentes) 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prover informações visando o adequado gerenciamento de problemas.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 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(COBIT)</a:t>
            </a:r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  </a:t>
            </a: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Relatórios e Análises de Tendências</a:t>
            </a:r>
          </a:p>
          <a:p>
            <a:pPr marL="742950" marR="0" lvl="1" indent="-28575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Gerar relatórios de atividades da central de serviço, permitindo aos </a:t>
            </a:r>
            <a:r>
              <a:rPr lang="pt-BR" sz="24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gestores medir o desempenho e o tempo de resposta dos serviços e identificar tendências 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 problemas recorrentes, para que o serviço possa ser melhorado sempre.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 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(COBIT)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Entradas importantes: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Manuais de usuário, operação, suporte, técnico e administração;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Autorização de mudanças;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Itens de configuração liberados;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SLAs e OLAs;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Níveis de incidentes/desastres ;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Definição de Incidente de Segurança ;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Detalhes de Ativos / Configuração de TI ;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Problemas e erros conhecidos e soluções alternativas ;</a:t>
            </a:r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Chamados de incidentes.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 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(COBIT)</a:t>
            </a:r>
          </a:p>
        </p:txBody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Saídas importantes: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Solicitações de serviço/solicitações de mudança;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Relatórios de incidentes; 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Relatórios de desempenho de processos;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Relatórios sobre satisfação de usuários.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7826"/>
              <a:buFont typeface="Arial"/>
              <a:buChar char="•"/>
            </a:pPr>
            <a:r>
              <a:rPr lang="pt-BR" sz="225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Incidente: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incidente pode ser compreendido como sendo </a:t>
            </a:r>
            <a:r>
              <a:rPr lang="pt-BR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pt-BR" sz="2000" b="1" i="1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uma interrupção não planejada</a:t>
            </a:r>
            <a:r>
              <a:rPr lang="pt-BR" sz="20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000" b="1" i="1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 um serviço, uma redução na qualidade de um serviço ou um evento que ainda não impactou o serviço para o cliente</a:t>
            </a:r>
            <a:r>
              <a:rPr lang="pt-BR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</a:t>
            </a: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[ISO 20.000].</a:t>
            </a:r>
          </a:p>
          <a:p>
            <a:pPr marL="342900" marR="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t-BR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pt-BR" sz="2000" b="1" i="1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um</a:t>
            </a:r>
            <a:r>
              <a:rPr lang="pt-BR" sz="20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000" b="1" i="1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incidente é uma interrupção não planejada em um serviço de TI </a:t>
            </a:r>
            <a:r>
              <a:rPr lang="pt-BR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 a </a:t>
            </a:r>
            <a:r>
              <a:rPr lang="pt-BR" sz="2000" b="1" i="1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redução na qualidade de um serviço de TI</a:t>
            </a:r>
            <a:r>
              <a:rPr lang="pt-BR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Falha em um item de configuração que pode ainda não ter afetado o serviço é um incidente – por exemplo, a falha de um disco em um conjunto de espelhamento.” [ITIL V3]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“incidente de serviço como sendo: </a:t>
            </a:r>
            <a:r>
              <a:rPr lang="pt-BR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“uma indicação de uma interferência real</a:t>
            </a: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 potencial em um serviço”</a:t>
            </a: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[CMM – Serviço ]</a:t>
            </a:r>
          </a:p>
          <a:p>
            <a:pPr marL="742950" marR="0" lvl="1" indent="-174625" algn="l" rtl="0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7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 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(COBIT)</a:t>
            </a:r>
          </a:p>
        </p:txBody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Métricas sugeridas no COBIT: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Satisfação do usuário com o primeiro nível de atendimento (serviços ou base de conhecimento);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Percentual de incidentes resolvidos no período estipulado/aceitável.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Percentual de resolução de primeiro nível em relação ao total de chamados;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Percentual de chamados reabertos;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Taxa de abandono de chamadas;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Tempo médio de duração de incidentes por severidade;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Tempo médio de resposta a consultas por telefone e e-mail.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Leitura obrigatória</a:t>
            </a:r>
          </a:p>
        </p:txBody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“Gerência de Incidentes - MPSBR Serviço” – texto explicativo sobre como a empresa comprova que implementou práticas associadas ao gerenciamento de incidentes.</a:t>
            </a:r>
          </a:p>
        </p:txBody>
      </p:sp>
      <p:pic>
        <p:nvPicPr>
          <p:cNvPr id="389" name="Shape 3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43808" y="3933055"/>
            <a:ext cx="2952927" cy="23830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Bibliografia</a:t>
            </a: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Cobit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https://drive.google.com/file/d/0B8lAa4kEAGB9TkVrbWZUR3BRY1E/edit?usp=sharing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MPS.BR Serviço: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t-BR" sz="32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http://www.softex.br/mpsbr/guias/</a:t>
            </a: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ITIL V3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333"/>
              <a:buFont typeface="Arial"/>
              <a:buChar char="•"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que o gerenciamento de serviços de TI seja eficiente e eficaz, o ITIL propõe um processo para o gerenciamento de incidentes, em que </a:t>
            </a:r>
            <a:r>
              <a:rPr lang="pt-BR" sz="295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 maior parte das ações desse processo são realizadas pelo </a:t>
            </a:r>
            <a:r>
              <a:rPr lang="pt-BR" sz="2950" b="0" i="1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service desk</a:t>
            </a: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 </a:t>
            </a:r>
          </a:p>
          <a:p>
            <a:pPr marL="342900" marR="0" lvl="0" indent="-342900" algn="just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ct val="98333"/>
              <a:buFont typeface="Arial"/>
              <a:buChar char="•"/>
            </a:pP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Nesse processo, a central de serviços registra os incidentes informados pelo usuário, e tenta resolvê-los, consultando uma </a:t>
            </a:r>
            <a:r>
              <a:rPr lang="pt-BR" sz="295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base de erros conhecidos (BEC), </a:t>
            </a:r>
            <a:r>
              <a:rPr lang="pt-BR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onde consta a solução de alguns incidentes.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Conceito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3527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 de Serviço (Service Desk) pode ser implementada nas modalidades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 de atendimento (Call Center)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ênfase em chamadas telefônicas.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 Desk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resolução de incidentes em menor tempo assegurando não deixar de atender nenhum chamado.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 de serviço (Service Desk):  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 processos de negócio à infraestrutura  de gerenciamento de serviços de TI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</a:t>
            </a:r>
            <a:r>
              <a:rPr lang="pt-BR" sz="24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incidente pode ser detectado de várias formas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chamados realizados para a central de suporte,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meio de ferramentas de monitoramento de itens de configuração automáticas,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comunicações realizadas por fornecedores etc.</a:t>
            </a:r>
          </a:p>
          <a:p>
            <a:pPr marL="742950" marR="0" lvl="1" indent="-158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Alguns dos contato junto a Central de Serviço podem ser por uma </a:t>
            </a:r>
            <a:r>
              <a:rPr lang="pt-BR" sz="24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solicitação de serviço</a:t>
            </a:r>
            <a:r>
              <a:rPr lang="pt-BR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refere-se a qualquer solicitação do cliente em relação aos serviços prestados. Pode ser, por exemplo, um telefonema para esclarecimento de uma dúvida, a solicitação para reativação de uma senha de acesso, a solicitação de uma documentação, o esclarecimento de como acessar um serviço, a execução de mudanças de baixo risco pré-aprovadas etc.</a:t>
            </a:r>
          </a:p>
          <a:p>
            <a:pPr marL="0" marR="0" lvl="0" indent="0" algn="l" rtl="0">
              <a:lnSpc>
                <a:spcPct val="8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t-BR" sz="1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pt-BR" sz="1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pt-BR" sz="13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Classificação de incidentes: 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Impacto 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uma medida de criticidade do negócio referente a um incidente.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Urgência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refere-se à velocidade necessária para resolver um incidente de um certo impacto.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combinação de impacto e urgência gera o </a:t>
            </a:r>
            <a:r>
              <a:rPr lang="pt-BR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código de prioridade</a:t>
            </a:r>
            <a: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impacto x prioridade.</a:t>
            </a:r>
            <a:br>
              <a:rPr lang="pt-BR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pt-BR"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7" name="Shape 2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88023" y="5229198"/>
            <a:ext cx="3024335" cy="1446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</a:t>
            </a:r>
          </a:p>
        </p:txBody>
      </p:sp>
      <p:pic>
        <p:nvPicPr>
          <p:cNvPr id="303" name="Shape 30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115616" y="1268759"/>
            <a:ext cx="6840760" cy="4648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implantação do gerenciamento de incidentes traz os seguintes </a:t>
            </a:r>
            <a:r>
              <a:rPr lang="pt-BR" sz="25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benefícios</a:t>
            </a:r>
            <a:r>
              <a:rPr lang="pt-BR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Redução do Impacto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a maior rapidez na solução do incidente, o serviço fica menos tempo indisponível, reduzindo o impacto para o negócio.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Registro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Possibilita o registro de todos os incidentes ocorridos, favorecendo a análise dos KPIs.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BDGC (Base de dados do Gerenciamento de Configuração) mais completo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cada incidente todos os itens de configuração são analisados e, se necessário, complementados 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Arial"/>
              <a:buChar char="–"/>
            </a:pPr>
            <a:r>
              <a:rPr lang="pt-BR" sz="2000" b="0" i="0" u="none" strike="noStrike" cap="none" baseline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Aumento do tempo para o segundo nível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Mais tempo para a equipe de suporte trabalhar, pois não será interrompida com requisições de usuários.</a:t>
            </a:r>
          </a:p>
          <a:p>
            <a:pPr marL="342900" marR="0" lvl="0" indent="-18542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5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sz="44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Gerenciamento de incidentes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pt-BR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gerenciamento de incidentes se relaciona principalmente, com os processos de configuração, problemas e mudanças da seguinte forma:</a:t>
            </a:r>
          </a:p>
          <a:p>
            <a:pPr marL="742950" marR="0" lvl="1" indent="-285750" algn="just" rtl="0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ct val="97727"/>
              <a:buFont typeface="Arial"/>
              <a:buChar char="–"/>
            </a:pPr>
            <a:r>
              <a:rPr lang="pt-BR" sz="215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Configuração: </a:t>
            </a:r>
            <a:r>
              <a:rPr lang="pt-BR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incidentes ocorrem em algum item de configuração, que pertence ao  BDGC – base de dados de gerenciamento de configuração, que é administrado pelo gerenciamento de configuração.</a:t>
            </a:r>
          </a:p>
          <a:p>
            <a:pPr marL="742950" marR="0" lvl="1" indent="-285750" algn="just" rtl="0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ct val="97727"/>
              <a:buFont typeface="Arial"/>
              <a:buChar char="–"/>
            </a:pPr>
            <a:r>
              <a:rPr lang="pt-BR" sz="215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Problemas: </a:t>
            </a:r>
            <a:r>
              <a:rPr lang="pt-BR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quando a causa raiz do incidente é desconhecida, ele é encaminhado para o gerenciamento de problemas que analisará, e fornecerá  os erros conhecidos e soluções de contorno para o gerenciamento de incidentes.</a:t>
            </a:r>
          </a:p>
          <a:p>
            <a:pPr marL="742950" marR="0" lvl="1" indent="-285750" algn="just" rtl="0">
              <a:lnSpc>
                <a:spcPct val="80000"/>
              </a:lnSpc>
              <a:spcBef>
                <a:spcPts val="430"/>
              </a:spcBef>
              <a:spcAft>
                <a:spcPts val="0"/>
              </a:spcAft>
              <a:buClr>
                <a:schemeClr val="dk1"/>
              </a:buClr>
              <a:buSzPct val="97727"/>
              <a:buFont typeface="Arial"/>
              <a:buChar char="–"/>
            </a:pPr>
            <a:r>
              <a:rPr lang="pt-BR" sz="215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Mudanças: </a:t>
            </a:r>
            <a:r>
              <a:rPr lang="pt-BR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gerenciamento de incidente deve estar avisado de todas as mudanças planejadas. Caso ocorra algum incidente relacionado a mudança realizada, deve ser avisado para que o gerenciamento de mudanças tome as providências necessárias.</a:t>
            </a:r>
          </a:p>
          <a:p>
            <a:pPr marL="742950" marR="0" lvl="1" indent="-147955" algn="l" rtl="0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ersonalizar design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Personalizar design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1148</Words>
  <Application>Microsoft Office PowerPoint</Application>
  <PresentationFormat>Apresentação na tela (4:3)</PresentationFormat>
  <Paragraphs>129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Personalizar design</vt:lpstr>
      <vt:lpstr>2_Personalizar design</vt:lpstr>
      <vt:lpstr>Gerenciamento de incidentes</vt:lpstr>
      <vt:lpstr>Gerenciamento de incidentes</vt:lpstr>
      <vt:lpstr>Gerenciamento de incidentes</vt:lpstr>
      <vt:lpstr>Conceito</vt:lpstr>
      <vt:lpstr>Gerenciamento de incidentes</vt:lpstr>
      <vt:lpstr>Gerenciamento de incidentes</vt:lpstr>
      <vt:lpstr>Gerenciamento de incidentes</vt:lpstr>
      <vt:lpstr>Gerenciamento de incidentes</vt:lpstr>
      <vt:lpstr>Gerenciamento de incidentes</vt:lpstr>
      <vt:lpstr>Gerenciamento de incidentes</vt:lpstr>
      <vt:lpstr>Gerenciamento de incidentes</vt:lpstr>
      <vt:lpstr>Gerenciamento de incidentes</vt:lpstr>
      <vt:lpstr>Gerenciamento de Incidentes (COBIT)</vt:lpstr>
      <vt:lpstr>Gerenciamento de Incidentes (COBIT)</vt:lpstr>
      <vt:lpstr>Gerenciamento de Incidentes (COBIT)</vt:lpstr>
      <vt:lpstr>Gerenciamento de Incidentes (COBIT)</vt:lpstr>
      <vt:lpstr>Gerenciamento de Incidentes (COBIT)</vt:lpstr>
      <vt:lpstr>Gerenciamento de Incidentes (COBIT)</vt:lpstr>
      <vt:lpstr>Gerenciamento de Incidentes (COBIT)</vt:lpstr>
      <vt:lpstr>Gerenciamento de Incidentes (COBIT)</vt:lpstr>
      <vt:lpstr>Leitura obrigatória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Gerenciamento de incidentes</dc:title>
  <cp:lastModifiedBy>asus</cp:lastModifiedBy>
  <cp:revision>1</cp:revision>
  <dcterms:modified xsi:type="dcterms:W3CDTF">2015-03-26T21:52:40Z</dcterms:modified>
</cp:coreProperties>
</file>