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86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791325" cy="99218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3D61390-5013-4B29-B2D4-62C6B0F113D4}">
  <a:tblStyle styleId="{33D61390-5013-4B29-B2D4-62C6B0F113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EE"/>
          </a:solidFill>
        </a:fill>
      </a:tcStyle>
    </a:wholeTbl>
    <a:band1H>
      <a:tcStyle>
        <a:tcBdr/>
        <a:fill>
          <a:solidFill>
            <a:srgbClr val="FDE9D9"/>
          </a:solidFill>
        </a:fill>
      </a:tcStyle>
    </a:band1H>
    <a:band1V>
      <a:tcStyle>
        <a:tcBdr/>
        <a:fill>
          <a:solidFill>
            <a:srgbClr val="FDE9D9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81A73DDF-9608-46A2-B290-1A050BC005E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EE"/>
          </a:solidFill>
        </a:fill>
      </a:tcStyle>
    </a:wholeTbl>
    <a:band1H>
      <a:tcStyle>
        <a:tcBdr/>
        <a:fill>
          <a:solidFill>
            <a:srgbClr val="FDE9D9"/>
          </a:solidFill>
        </a:fill>
      </a:tcStyle>
    </a:band1H>
    <a:band1V>
      <a:tcStyle>
        <a:tcBdr/>
        <a:fill>
          <a:solidFill>
            <a:srgbClr val="FDE9D9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46846" y="0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5987" y="744537"/>
            <a:ext cx="4959350" cy="3719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2895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de Recovery: proteção contra desastres e a migração de sites mais simples e confiáveis para todos os aplicativos virtualizados. Pode fornecer: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Replicação simples e avançada de aplicativos para um site secundário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simples dos planos de recuperação e migração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Testes sem interrupção de outros processos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Recuperação e migração totalmente automatizadas de sites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pt-BR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resumo: 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</a:t>
            </a: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Segundo LE COADIC (2004) dados são uma representação composta de informação codificada de uma forma a permitir colocá-las sob processamento eletrônico. Já para TURBAN (2003) os dados são nada mais que a matéria prima da informação. Os dados sao descrições de coisas, eventos e atividades os quais sozinhos não conseguem se unir e representar algum significado. Já Souza(2006) diz que os dados são uma sequência de símbolos codificados de tal forma a permitir sua manipulação pelo computador.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 acordo com as 3 opiniões citadas acima nós então podemos resumir dados como sendo a matéria prima da informação a qual deve ser representada de forma a permitir sua manipulação pelo computador.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</a:t>
            </a: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 acordo com ZEMAN (1970) o termo informação se resume na idéia de dar forma e representar uma idéia. Para ele informação são dados contextualizados para algum propósito. Já para SHANNON informação é algo recebido por um receptor de um transmissor em um processo de comunicação. Igualmente DAVENPORT &amp; PRUSAK concordam com SHANNON no que diz respeito a informação ser resultado da comunicação entre um transmissor e um receptor 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Desta forma podemos resumir informação como sendo algo que dá forma a uma determinada idéia e surge como resultado da comunicação entre um receptor e um transmissor.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Conhecimento</a:t>
            </a: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Para MIZZARO conhecimento é a forma como uma pessoa reconhece o mundo a sua volta. REZENDE por sua vez resume conhecimento como a habilidade de criar um modelo mental que descreva os objetos que estão ao redor do homem. Já para BURKE conhecimento é o que foi processado pela mente. Para ele existem vários tipos de conhecimento.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Seguindo os conceitos apresentados acima sobre conhecimento concluímos que ele nada mais é que uma habilidade de cada um de nós em representar os objetos que estão a nossa volta (o mundo em nossa volta).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Sabedoria</a:t>
            </a: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pode ser visto como uma extensão do conceito de conhecimento. Sabedoria é o conhecimento acrescido de ética e valores.</a:t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http://biblionline-edu.blogspot.com.br/2010/09/conceitos-de-dados-informacao.html 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pt-BR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de Recovery: proteção contra desastres e a migração de sites mais simples e confiáveis para todos os aplicativos virtualizados. Pode fornecer: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Replicação simples e avançada de aplicativos para um site secundário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simples dos planos de recuperação e migração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Testes sem interrupção de outros processos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Recuperação e migração totalmente automatizadas de sites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pt-BR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Shape 61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Shape 698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79133" y="4712892"/>
            <a:ext cx="5433060" cy="44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46846" y="9424059"/>
            <a:ext cx="2942907" cy="49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Infrastructure Library (ITIL)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 em </a:t>
            </a:r>
            <a:r>
              <a:rPr lang="pt-BR" sz="32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 conjunto de Melhores Práticas que orientam o Gerenciamento de Serviço de TI.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ITIL é de propriedade do OGC e consiste de uma </a:t>
            </a:r>
            <a:r>
              <a:rPr lang="pt-BR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série de publicações 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fornecem </a:t>
            </a: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recomendações para o provisionamento da Qualidade dos Serviços de TI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pt-BR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dos Processos e recursos necessários para suportá-los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http://www.itil.co.uk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987142" y="1801417"/>
            <a:ext cx="5166800" cy="4491985"/>
            <a:chOff x="1540286" y="28601"/>
            <a:chExt cx="5166800" cy="4491985"/>
          </a:xfrm>
        </p:grpSpPr>
        <p:sp>
          <p:nvSpPr>
            <p:cNvPr id="354" name="Shape 354"/>
            <p:cNvSpPr/>
            <p:nvPr/>
          </p:nvSpPr>
          <p:spPr>
            <a:xfrm>
              <a:off x="2724744" y="1325107"/>
              <a:ext cx="2780108" cy="278010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3131882" y="1732243"/>
              <a:ext cx="1965834" cy="1965834"/>
            </a:xfrm>
            <a:prstGeom prst="rect">
              <a:avLst/>
            </a:prstGeom>
            <a:noFill/>
            <a:ln>
              <a:noFill/>
            </a:ln>
          </p:spPr>
          <p:txBody>
            <a:bodyPr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40"/>
                </a:spcAft>
                <a:buSzPct val="25000"/>
                <a:buNone/>
              </a:pPr>
              <a:r>
                <a:rPr lang="pt-BR" sz="4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Valor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3106683" y="28601"/>
              <a:ext cx="2016231" cy="1755679"/>
            </a:xfrm>
            <a:prstGeom prst="ellipse">
              <a:avLst/>
            </a:prstGeom>
            <a:solidFill>
              <a:srgbClr val="47D670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3401953" y="285713"/>
              <a:ext cx="1425691" cy="1241453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pt-BR" sz="23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Percepção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4690855" y="2764907"/>
              <a:ext cx="2016231" cy="1755679"/>
            </a:xfrm>
            <a:prstGeom prst="ellipse">
              <a:avLst/>
            </a:prstGeom>
            <a:solidFill>
              <a:srgbClr val="ABE745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4986126" y="3022019"/>
              <a:ext cx="1425691" cy="1241453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pt-BR" sz="23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Resultados do negócio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1540286" y="2741681"/>
              <a:ext cx="2016231" cy="1755679"/>
            </a:xfrm>
            <a:prstGeom prst="ellipse">
              <a:avLst/>
            </a:prstGeom>
            <a:solidFill>
              <a:srgbClr val="F69444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1835556" y="2998793"/>
              <a:ext cx="1425691" cy="1241453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pt-BR" sz="23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Preferência</a:t>
              </a:r>
            </a:p>
          </p:txBody>
        </p:sp>
      </p:grp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81483" y="1412775"/>
            <a:ext cx="8496942" cy="406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valor de um serviço é determinado por: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graphicFrame>
        <p:nvGraphicFramePr>
          <p:cNvPr id="369" name="Shape 369"/>
          <p:cNvGraphicFramePr/>
          <p:nvPr/>
        </p:nvGraphicFramePr>
        <p:xfrm>
          <a:off x="467543" y="1775032"/>
          <a:ext cx="8229600" cy="3606890"/>
        </p:xfrm>
        <a:graphic>
          <a:graphicData uri="http://schemas.openxmlformats.org/drawingml/2006/table">
            <a:tbl>
              <a:tblPr firstRow="1" bandRow="1">
                <a:noFill/>
                <a:tableStyleId>{33D61390-5013-4B29-B2D4-62C6B0F113D4}</a:tableStyleId>
              </a:tblPr>
              <a:tblGrid>
                <a:gridCol w="4114800"/>
                <a:gridCol w="4114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Utilidade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(O que o serviço deve fazer)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Garantia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(Como o serviço deve ser entregue)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Interface para acesso a conta via celular.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24 x 7 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284752" y="1268761"/>
            <a:ext cx="8857255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Estabeleça a utilidade e a garantia para o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 de e-mail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pic>
        <p:nvPicPr>
          <p:cNvPr id="377" name="Shape 3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793" y="1412775"/>
            <a:ext cx="8816975" cy="44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79" name="Shape 379"/>
          <p:cNvSpPr/>
          <p:nvPr/>
        </p:nvSpPr>
        <p:spPr>
          <a:xfrm>
            <a:off x="7668343" y="404663"/>
            <a:ext cx="1368425" cy="864095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perspectivas e planos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88" name="Shape 388"/>
          <p:cNvSpPr/>
          <p:nvPr/>
        </p:nvSpPr>
        <p:spPr>
          <a:xfrm>
            <a:off x="7668343" y="404663"/>
            <a:ext cx="1368425" cy="864095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perspectivas e planos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0" name="Shape 390"/>
          <p:cNvGrpSpPr/>
          <p:nvPr/>
        </p:nvGrpSpPr>
        <p:grpSpPr>
          <a:xfrm>
            <a:off x="1904205" y="1680517"/>
            <a:ext cx="5335587" cy="4365326"/>
            <a:chOff x="1447005" y="80317"/>
            <a:chExt cx="5335587" cy="4365326"/>
          </a:xfrm>
        </p:grpSpPr>
        <p:sp>
          <p:nvSpPr>
            <p:cNvPr id="391" name="Shape 391"/>
            <p:cNvSpPr/>
            <p:nvPr/>
          </p:nvSpPr>
          <p:spPr>
            <a:xfrm>
              <a:off x="2818649" y="1180733"/>
              <a:ext cx="2592299" cy="2487933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3198283" y="1545083"/>
              <a:ext cx="1833032" cy="1759234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70"/>
                </a:spcAft>
                <a:buSzPct val="25000"/>
                <a:buNone/>
              </a:pPr>
              <a:r>
                <a:rPr lang="pt-BR" sz="42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Recurso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3057672" y="80317"/>
              <a:ext cx="2114253" cy="1301656"/>
            </a:xfrm>
            <a:prstGeom prst="ellipse">
              <a:avLst/>
            </a:prstGeom>
            <a:solidFill>
              <a:srgbClr val="5EB65A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3367296" y="270940"/>
              <a:ext cx="1495004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Capital financeiro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4668339" y="1250536"/>
              <a:ext cx="2114253" cy="1301656"/>
            </a:xfrm>
            <a:prstGeom prst="ellipse">
              <a:avLst/>
            </a:prstGeom>
            <a:solidFill>
              <a:srgbClr val="5CB18C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4977964" y="1441158"/>
              <a:ext cx="1495004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Infraestrutura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4053119" y="3143988"/>
              <a:ext cx="2114253" cy="1301656"/>
            </a:xfrm>
            <a:prstGeom prst="ellipse">
              <a:avLst/>
            </a:prstGeom>
            <a:solidFill>
              <a:srgbClr val="5E9BAC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4362744" y="3334610"/>
              <a:ext cx="1495004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Aplicativos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2062225" y="3143988"/>
              <a:ext cx="2114253" cy="1301656"/>
            </a:xfrm>
            <a:prstGeom prst="ellipse">
              <a:avLst/>
            </a:prstGeom>
            <a:solidFill>
              <a:srgbClr val="606CA6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 txBox="1"/>
            <p:nvPr/>
          </p:nvSpPr>
          <p:spPr>
            <a:xfrm>
              <a:off x="2371850" y="3334610"/>
              <a:ext cx="1495004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Informação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1447005" y="1250536"/>
              <a:ext cx="2114253" cy="1301656"/>
            </a:xfrm>
            <a:prstGeom prst="ellipse">
              <a:avLst/>
            </a:prstGeom>
            <a:solidFill>
              <a:srgbClr val="7F63A1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1756631" y="1441158"/>
              <a:ext cx="1495004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Pessoas (número de funcionários)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410" name="Shape 410"/>
          <p:cNvSpPr/>
          <p:nvPr/>
        </p:nvSpPr>
        <p:spPr>
          <a:xfrm>
            <a:off x="7668343" y="404663"/>
            <a:ext cx="1368425" cy="864095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perspectivas e planos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Shape 412"/>
          <p:cNvGrpSpPr/>
          <p:nvPr/>
        </p:nvGrpSpPr>
        <p:grpSpPr>
          <a:xfrm>
            <a:off x="885249" y="1680517"/>
            <a:ext cx="7004499" cy="4274274"/>
            <a:chOff x="428049" y="80317"/>
            <a:chExt cx="7004499" cy="4274274"/>
          </a:xfrm>
        </p:grpSpPr>
        <p:sp>
          <p:nvSpPr>
            <p:cNvPr id="413" name="Shape 413"/>
            <p:cNvSpPr/>
            <p:nvPr/>
          </p:nvSpPr>
          <p:spPr>
            <a:xfrm>
              <a:off x="3121026" y="1180733"/>
              <a:ext cx="2592299" cy="2487933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3500660" y="1545083"/>
              <a:ext cx="1833032" cy="1759234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SzPct val="25000"/>
                <a:buNone/>
              </a:pPr>
              <a:r>
                <a:rPr lang="pt-BR" sz="31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Habilidade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3222451" y="80317"/>
              <a:ext cx="2389450" cy="1301656"/>
            </a:xfrm>
            <a:prstGeom prst="ellipse">
              <a:avLst/>
            </a:prstGeom>
            <a:solidFill>
              <a:srgbClr val="47CFA2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3572378" y="270940"/>
              <a:ext cx="1689596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Gerenciamento</a:t>
              </a:r>
            </a:p>
          </p:txBody>
        </p:sp>
        <p:sp>
          <p:nvSpPr>
            <p:cNvPr id="417" name="Shape 417"/>
            <p:cNvSpPr/>
            <p:nvPr/>
          </p:nvSpPr>
          <p:spPr>
            <a:xfrm>
              <a:off x="5152021" y="1324745"/>
              <a:ext cx="2280526" cy="1301656"/>
            </a:xfrm>
            <a:prstGeom prst="ellipse">
              <a:avLst/>
            </a:prstGeom>
            <a:solidFill>
              <a:srgbClr val="46D956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5485996" y="1515369"/>
              <a:ext cx="1612576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Organização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4676528" y="3052936"/>
              <a:ext cx="2128194" cy="1301656"/>
            </a:xfrm>
            <a:prstGeom prst="ellipse">
              <a:avLst/>
            </a:prstGeom>
            <a:solidFill>
              <a:srgbClr val="8BE445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4988194" y="3243559"/>
              <a:ext cx="1504861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Processos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1796206" y="2980931"/>
              <a:ext cx="2242949" cy="1301656"/>
            </a:xfrm>
            <a:prstGeom prst="ellipse">
              <a:avLst/>
            </a:prstGeom>
            <a:solidFill>
              <a:srgbClr val="EDED45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 txBox="1"/>
            <p:nvPr/>
          </p:nvSpPr>
          <p:spPr>
            <a:xfrm>
              <a:off x="2124677" y="3171553"/>
              <a:ext cx="1586005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Conhecimento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428049" y="1468746"/>
              <a:ext cx="3490039" cy="1301656"/>
            </a:xfrm>
            <a:prstGeom prst="ellipse">
              <a:avLst/>
            </a:prstGeom>
            <a:solidFill>
              <a:srgbClr val="F69444">
                <a:alpha val="49803"/>
              </a:srgbClr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939154" y="1659369"/>
              <a:ext cx="2467830" cy="920410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pt-BR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Pessoas(experiência e habilidades)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portfólio</a:t>
            </a:r>
          </a:p>
        </p:txBody>
      </p:sp>
      <p:pic>
        <p:nvPicPr>
          <p:cNvPr id="431" name="Shape 4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412775"/>
            <a:ext cx="6768751" cy="5292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 rot="-5400000">
            <a:off x="6148682" y="3423284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portfólio</a:t>
            </a:r>
          </a:p>
        </p:txBody>
      </p:sp>
      <p:pic>
        <p:nvPicPr>
          <p:cNvPr id="440" name="Shape 4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7732" y="1915047"/>
            <a:ext cx="7068536" cy="389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 rot="-5400000">
            <a:off x="6260321" y="3423284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7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Funil de Serviço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17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175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Consiste nos serviços que estão em desenvolvimento ou sendo viabilizados para um determinado cliente ou espaço de mercado</a:t>
            </a:r>
            <a:r>
              <a:rPr lang="pt-BR" sz="175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Funil reflete a extensão com que os novos conceitos e ideias de qualificação dos serviços são levados adiante pela Estratégia do Serviço, Desenho do Serviço e Qualificação Continuada do Serviço. Resumindo, o Funil representa a visão estratégica de crescimento do provedor de serviços para o futuro.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Catálogo de Serviços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É uma base de dados ou documentos estruturados que possuem as informações sobre </a:t>
            </a:r>
            <a:r>
              <a:rPr lang="pt-BR" sz="175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todos os serviços de TI em operação ou em vias de entrar em produção.</a:t>
            </a:r>
            <a:r>
              <a:rPr lang="pt-BR" sz="175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Catálogo de Serviço é a única parte do Portfólio de Serviço disponível para visualização por parte do cliente. Além disso, ele é dividido em duas porções: uma mais voltada para o cliente e outra mais voltada para as áreas técnicas.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 Obsoletos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Alguns serviços no Catálogo ficam obsoletos ou são aposentados. As informações desses serviços, </a:t>
            </a:r>
            <a:r>
              <a:rPr lang="pt-BR" sz="175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apesar de estarem aposentados, podem ser de grande valia para a tomada de decisão de investimento futuros </a:t>
            </a:r>
            <a:r>
              <a:rPr lang="pt-BR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 famosas “Lições aprendidas” do PMBOK). Normalmente, os serviços obsoletos não estão disponíveis para novos clientes ou novos contratos.</a:t>
            </a:r>
          </a:p>
          <a:p>
            <a:pPr marL="342900" marR="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Ger. Demanda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vez que uma atividade de negócio é realizada, uma demanda por serviços é gerada. Entretanto, serviços não podem ser produzidos antes que eles sejam consumidos. Por isso, é essencial sincronizar oferta e demanda.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1" y="4221087"/>
            <a:ext cx="6012160" cy="210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179511" y="1600200"/>
            <a:ext cx="8856983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Padrão de atividade de negócio (PAN):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“Um perfil de </a:t>
            </a: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 de trabalho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uma ou mais atividades de negócio.”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seguintes itens são documentados em um PAN: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Classificação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indica o tipo de PAN, e pode se referir a sua origem (usuário ou automação)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frequência, volume, local e duração.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desempenho, segurança, disponibilidade, privacidade, tolerância a delays.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 para ativos de serviço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quais recursos são usados e como cada recurso é usado.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457200" y="274637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Ger. Demanda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Conceitos: ITIL</a:t>
            </a:r>
          </a:p>
        </p:txBody>
      </p:sp>
      <p:pic>
        <p:nvPicPr>
          <p:cNvPr id="276" name="Shape 2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484783"/>
            <a:ext cx="8469311" cy="377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0" y="1556791"/>
            <a:ext cx="936104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Padrão de atividade de negócio:  </a:t>
            </a:r>
            <a:r>
              <a:rPr lang="pt-BR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</a:t>
            </a:r>
            <a:r>
              <a:rPr lang="pt-BR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Acadêmico - aluno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3" name="Shape 473"/>
          <p:cNvGraphicFramePr/>
          <p:nvPr/>
        </p:nvGraphicFramePr>
        <p:xfrm>
          <a:off x="323528" y="2132856"/>
          <a:ext cx="8568950" cy="4441420"/>
        </p:xfrm>
        <a:graphic>
          <a:graphicData uri="http://schemas.openxmlformats.org/drawingml/2006/table">
            <a:tbl>
              <a:tblPr firstRow="1" bandRow="1">
                <a:noFill/>
                <a:tableStyleId>{81A73DDF-9608-46A2-B290-1A050BC005E4}</a:tableStyleId>
              </a:tblPr>
              <a:tblGrid>
                <a:gridCol w="5024375"/>
                <a:gridCol w="3544575"/>
              </a:tblGrid>
              <a:tr h="34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Aspecto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Exemplo</a:t>
                      </a:r>
                    </a:p>
                  </a:txBody>
                  <a:tcPr marL="91450" marR="91450" marT="45725" marB="45725"/>
                </a:tc>
              </a:tr>
              <a:tr h="603575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b="1" u="none" strike="noStrike" cap="none" baseline="0"/>
                        <a:t>Classificação</a:t>
                      </a:r>
                      <a:r>
                        <a:rPr lang="pt-BR" sz="1800" u="none" strike="noStrike" cap="none" baseline="0"/>
                        <a:t>: origem (usuário ou automação)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11209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b="1" u="none" strike="noStrike" cap="none" baseline="0"/>
                        <a:t>Requisitos</a:t>
                      </a:r>
                      <a:r>
                        <a:rPr lang="pt-BR" sz="1800" u="none" strike="noStrike" cap="none" baseline="0"/>
                        <a:t>: desempenho, segurança, disponibilidade, privacidade.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Desempenho=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Segurança=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Disponibilidade=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Privacidade=</a:t>
                      </a:r>
                    </a:p>
                  </a:txBody>
                  <a:tcPr marL="91450" marR="91450" marT="45725" marB="45725"/>
                </a:tc>
              </a:tr>
              <a:tr h="11209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b="1" u="none" strike="noStrike" cap="none" baseline="0"/>
                        <a:t>Atributos</a:t>
                      </a:r>
                      <a:r>
                        <a:rPr lang="pt-BR" sz="1800" u="none" strike="noStrike" cap="none" baseline="0"/>
                        <a:t>: frequência, volume, local e duração.</a:t>
                      </a:r>
                      <a:r>
                        <a:rPr lang="pt-BR" sz="1800" b="1" u="none" strike="noStrike" cap="none" baseline="0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Frequência 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Volume de usuários 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Local=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 baseline="0"/>
                        <a:t>Duração=</a:t>
                      </a:r>
                    </a:p>
                  </a:txBody>
                  <a:tcPr marL="91450" marR="91450" marT="45725" marB="45725"/>
                </a:tc>
              </a:tr>
              <a:tr h="10581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b="1" u="none" strike="noStrike" cap="none" baseline="0"/>
                        <a:t>Requisitos para ativos de serviço</a:t>
                      </a:r>
                      <a:r>
                        <a:rPr lang="pt-BR" sz="1800" u="none" strike="noStrike" cap="none" baseline="0"/>
                        <a:t>: quais recursos são usados e como cada recurso é usado.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Ger. Demanda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179511" y="1600200"/>
            <a:ext cx="8856983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Riscos: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 risco é calculado pela probabilidade de uma determinada ameaça ocorrer, pela vulnerabilidade do ativo relacionado a ameaça e pelo impacto gerado caso a ameaça ocorra.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riscos do trabalho são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identificados e documentados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incluindo seu contexto, condições e possíveis consequências para o trabalho e as partes interessadas;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 são priorizados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estimados e classificados de acordo com as categorias e os parâmetros definidos;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Planos para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mitigação de riscos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desenvolvidos;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79511" y="1600200"/>
            <a:ext cx="8856983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Riscos: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riscos são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avaliados e monitorados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mudanças em sua situação e no progresso das atividades para seu tratamento;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apropriadas são executadas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corrigir ou evitar o impacto do risco, baseadas na sua prioridade, probabilidade, consequência ou outros parâmetros definidos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fazer uma atividade?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</a:t>
            </a:r>
            <a:r>
              <a:rPr lang="pt-BR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Ger. de relacionamento de negócio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Shape 4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1628800"/>
            <a:ext cx="6480719" cy="439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</a:t>
            </a:r>
            <a:r>
              <a:rPr lang="pt-BR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Ger. de relacionamento de negócio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objetivos do gerenciamento de relacionamento de negócio incluem: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o provedor de serviços entenda a perspectiva de serviço do cliente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níveis altos de satisfação do cliente.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e manter uma relação construtiva entre o provedor de serviços e o cliente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Identificar mudanças no ambiente do cliente e tendências de tecnologia.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Mediar em casos onde existirem requisitos conflitantes para serviços de diferentes unidades de negócio.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</a:t>
            </a:r>
            <a:r>
              <a:rPr lang="pt-BR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Ger. de relacionamento de negócio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Shape 5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455291"/>
            <a:ext cx="7434496" cy="540270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 txBox="1"/>
          <p:nvPr/>
        </p:nvSpPr>
        <p:spPr>
          <a:xfrm rot="-5400000">
            <a:off x="7427664" y="3165623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4648939" y="5373216"/>
            <a:ext cx="3235427" cy="648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4" y="1252241"/>
            <a:ext cx="7732927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Desenho do Serviço: ITIL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27" name="Shape 527"/>
          <p:cNvSpPr/>
          <p:nvPr/>
        </p:nvSpPr>
        <p:spPr>
          <a:xfrm>
            <a:off x="7487815" y="188640"/>
            <a:ext cx="1656183" cy="936103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Desenhar serviços de qualidade que atendam a estratégia.</a:t>
            </a:r>
          </a:p>
        </p:txBody>
      </p:sp>
      <p:pic>
        <p:nvPicPr>
          <p:cNvPr id="528" name="Shape 5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2132856"/>
            <a:ext cx="8229600" cy="279612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Desenho do Serviço: ITIL</a:t>
            </a:r>
          </a:p>
        </p:txBody>
      </p:sp>
      <p:pic>
        <p:nvPicPr>
          <p:cNvPr id="536" name="Shape 5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340767"/>
            <a:ext cx="7937677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/>
        </p:nvSpPr>
        <p:spPr>
          <a:xfrm>
            <a:off x="5795962" y="6597650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38" name="Shape 538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Desenho do Serviço: ITIL</a:t>
            </a:r>
          </a:p>
        </p:txBody>
      </p:sp>
      <p:pic>
        <p:nvPicPr>
          <p:cNvPr id="546" name="Shape 5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632" y="1484783"/>
            <a:ext cx="8051799" cy="505301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48" name="Shape 548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5048446" y="5553614"/>
            <a:ext cx="3456383" cy="1152128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eSourcing Capability Model for Service Providers (eSCM-SP) v2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eSourcing Capability Model  for Client Organizations v1.1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-119063" y="274637"/>
            <a:ext cx="926306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Funções: ITIL</a:t>
            </a:r>
          </a:p>
        </p:txBody>
      </p:sp>
      <p:pic>
        <p:nvPicPr>
          <p:cNvPr id="285" name="Shape 2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412775"/>
            <a:ext cx="7928049" cy="49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Transição do Serviço: ITIL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5795962" y="6638925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pic>
        <p:nvPicPr>
          <p:cNvPr id="558" name="Shape 5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313394"/>
            <a:ext cx="7850187" cy="508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/>
          <p:nvPr/>
        </p:nvSpPr>
        <p:spPr>
          <a:xfrm>
            <a:off x="7487815" y="188640"/>
            <a:ext cx="1656183" cy="1152128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Implantar  as soluções. Garantir a entrega de valor a partir das mudanças em andamento.</a:t>
            </a:r>
          </a:p>
        </p:txBody>
      </p:sp>
      <p:sp>
        <p:nvSpPr>
          <p:cNvPr id="560" name="Shape 560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Operação do Serviço: ITIL</a:t>
            </a:r>
          </a:p>
        </p:txBody>
      </p:sp>
      <p:pic>
        <p:nvPicPr>
          <p:cNvPr id="568" name="Shape 5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450" y="1340767"/>
            <a:ext cx="7759700" cy="50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Shape 569"/>
          <p:cNvSpPr txBox="1"/>
          <p:nvPr/>
        </p:nvSpPr>
        <p:spPr>
          <a:xfrm>
            <a:off x="5795962" y="6638925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70" name="Shape 570"/>
          <p:cNvSpPr/>
          <p:nvPr/>
        </p:nvSpPr>
        <p:spPr>
          <a:xfrm>
            <a:off x="7596335" y="190472"/>
            <a:ext cx="1656183" cy="936103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Suportar as soluções entregues em níveis acordados.</a:t>
            </a:r>
          </a:p>
        </p:txBody>
      </p:sp>
      <p:sp>
        <p:nvSpPr>
          <p:cNvPr id="571" name="Shape 571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eventos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 todos os eventos  para testar a normalidade da operação.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eventos podem ser:</a:t>
            </a:r>
          </a:p>
          <a:p>
            <a:pPr marL="742950" marR="0" lvl="1" indent="-2857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Exceção: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[incidente, problema ou mudança] 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 que significa que um serviço ou dispositivo está operando atualmente de forma anormal. </a:t>
            </a:r>
          </a:p>
          <a:p>
            <a:pPr marL="457200" marR="0" lvl="1" indent="0" algn="just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Aviso: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[</a:t>
            </a:r>
            <a:r>
              <a:rPr lang="pt-BR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intervenção humana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Evento que significa que um serviço ou dispositivo está operando próximo do limiar definido como aceitável para entrega de Valor ao Negócio. Os avisos geralmente destinam-se a </a:t>
            </a:r>
            <a:r>
              <a:rPr lang="pt-BR" sz="20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notificar uma pessoa apropriada, processo ou ferramenta que pode por sua vez checar as ações para prevenir uma Exceção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1" indent="0" algn="just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Informação: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20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Este evento não requer qualquer ação e também não representa qualquer ameaça para o Negócio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Geralmente viram histórico de que um serviço ou dispositivo encontrava-se dentro dos limites aceitáveis de funcionamento por um determinado período. 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-119063" y="274637"/>
            <a:ext cx="926306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Funções da Operação de Serviços: ITIL</a:t>
            </a:r>
          </a:p>
        </p:txBody>
      </p:sp>
      <p:pic>
        <p:nvPicPr>
          <p:cNvPr id="587" name="Shape 5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412775"/>
            <a:ext cx="8112125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Serviços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27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Serviço (Service Desk) pode ser implementada nas modalidades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atendimento (Call Center)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ênfase em chamadas telefônicas.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Desk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resolução de incidentes em menor tempo assegurando não deixar de atender nenhum chamado.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serviço (Service Desk): 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 processos de negócio à infraestrutura  de gerenciamento de serviços de TI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Contínua: ITIL</a:t>
            </a:r>
          </a:p>
        </p:txBody>
      </p:sp>
      <p:pic>
        <p:nvPicPr>
          <p:cNvPr id="604" name="Shape 6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7812" y="1600200"/>
            <a:ext cx="7799386" cy="50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Shape 605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pic>
        <p:nvPicPr>
          <p:cNvPr id="614" name="Shape 6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1111250"/>
            <a:ext cx="8070849" cy="5489574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 txBox="1"/>
          <p:nvPr/>
        </p:nvSpPr>
        <p:spPr>
          <a:xfrm rot="-5400000">
            <a:off x="6223810" y="3770328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</a:p>
        </p:txBody>
      </p:sp>
      <p:sp>
        <p:nvSpPr>
          <p:cNvPr id="623" name="Shape 623"/>
          <p:cNvSpPr txBox="1"/>
          <p:nvPr/>
        </p:nvSpPr>
        <p:spPr>
          <a:xfrm rot="-5400000">
            <a:off x="7572374" y="5314950"/>
            <a:ext cx="2887663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pic>
        <p:nvPicPr>
          <p:cNvPr id="624" name="Shape 6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9591" y="1124744"/>
            <a:ext cx="7705724" cy="565943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/>
          <p:nvPr/>
        </p:nvSpPr>
        <p:spPr>
          <a:xfrm>
            <a:off x="-1380146" y="148478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/>
          <p:nvPr/>
        </p:nvSpPr>
        <p:spPr>
          <a:xfrm>
            <a:off x="-1373158" y="2060848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-1373158" y="2708919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-1373158" y="3356992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-1373158" y="397735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-1341575" y="4653135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-1341575" y="525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-1332655" y="5877271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-1321821" y="649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-1402851" y="87271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-1380146" y="33265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</a:p>
        </p:txBody>
      </p:sp>
      <p:sp>
        <p:nvSpPr>
          <p:cNvPr id="643" name="Shape 643"/>
          <p:cNvSpPr txBox="1"/>
          <p:nvPr/>
        </p:nvSpPr>
        <p:spPr>
          <a:xfrm rot="-5400000">
            <a:off x="7572374" y="5314950"/>
            <a:ext cx="2887663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644" name="Shape 644"/>
          <p:cNvSpPr/>
          <p:nvPr/>
        </p:nvSpPr>
        <p:spPr>
          <a:xfrm>
            <a:off x="-1380146" y="148478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Shape 645"/>
          <p:cNvSpPr/>
          <p:nvPr/>
        </p:nvSpPr>
        <p:spPr>
          <a:xfrm>
            <a:off x="-1373158" y="2060848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-1373158" y="2708919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-1373158" y="3356992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-1373158" y="397735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-1341575" y="4653135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-1341575" y="525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-1332655" y="5877271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-1321821" y="649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-1402851" y="87271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-1380146" y="33265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Shape 6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Shape 6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1454050"/>
            <a:ext cx="5976664" cy="478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</a:p>
        </p:txBody>
      </p:sp>
      <p:sp>
        <p:nvSpPr>
          <p:cNvPr id="663" name="Shape 663"/>
          <p:cNvSpPr txBox="1"/>
          <p:nvPr/>
        </p:nvSpPr>
        <p:spPr>
          <a:xfrm rot="-5400000">
            <a:off x="7572374" y="5314950"/>
            <a:ext cx="2887663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664" name="Shape 664"/>
          <p:cNvSpPr/>
          <p:nvPr/>
        </p:nvSpPr>
        <p:spPr>
          <a:xfrm>
            <a:off x="-1380146" y="148478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-1373158" y="2060848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-1373158" y="2708919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-1373158" y="3356992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-1373158" y="3977353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-1341575" y="4653135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-1341575" y="525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-1332655" y="5877271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-1321821" y="6497960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-1402851" y="87271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-1380146" y="332656"/>
            <a:ext cx="1187624" cy="36004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Shape 6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5" y="1507719"/>
            <a:ext cx="639968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Conceitos: ITIL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1556791"/>
            <a:ext cx="8229600" cy="450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 - Resposta</a:t>
            </a:r>
          </a:p>
        </p:txBody>
      </p:sp>
      <p:pic>
        <p:nvPicPr>
          <p:cNvPr id="683" name="Shape 6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13855"/>
            <a:ext cx="8229600" cy="42986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pic>
        <p:nvPicPr>
          <p:cNvPr id="690" name="Shape 6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1452562"/>
            <a:ext cx="3776662" cy="377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Shape 6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8" y="1484312"/>
            <a:ext cx="2670175" cy="38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Shape 6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762" y="1263650"/>
            <a:ext cx="2847975" cy="43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/>
          <p:nvPr/>
        </p:nvSpPr>
        <p:spPr>
          <a:xfrm>
            <a:off x="395287" y="5876925"/>
            <a:ext cx="50641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Notas de aula do Curso de ITIL da TIExames.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 de Vida: ITIL</a:t>
            </a:r>
          </a:p>
        </p:txBody>
      </p:sp>
      <p:pic>
        <p:nvPicPr>
          <p:cNvPr id="303" name="Shape 3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1600200"/>
            <a:ext cx="7750174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05" name="Shape 305"/>
          <p:cNvSpPr txBox="1"/>
          <p:nvPr/>
        </p:nvSpPr>
        <p:spPr>
          <a:xfrm rot="-5400000">
            <a:off x="6148682" y="3423284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Fases do Ciclo de Vida: ITIL</a:t>
            </a:r>
          </a:p>
        </p:txBody>
      </p:sp>
      <p:pic>
        <p:nvPicPr>
          <p:cNvPr id="313" name="Shape 3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957" y="1493092"/>
            <a:ext cx="8872537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15" name="Shape 315"/>
          <p:cNvSpPr txBox="1"/>
          <p:nvPr/>
        </p:nvSpPr>
        <p:spPr>
          <a:xfrm rot="-5400000">
            <a:off x="6148682" y="3423284"/>
            <a:ext cx="557877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Retirado do material da TIEXAMES – curso preparatório para certificação  ITIL Foundation V3 - 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648939" y="5373216"/>
            <a:ext cx="3235427" cy="648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4" y="1252241"/>
            <a:ext cx="7732927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34" name="Shape 334"/>
          <p:cNvSpPr/>
          <p:nvPr/>
        </p:nvSpPr>
        <p:spPr>
          <a:xfrm>
            <a:off x="7668343" y="404663"/>
            <a:ext cx="1368425" cy="864095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perspectivas e planos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79513" y="1600200"/>
            <a:ext cx="8857255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objetivos da estratégia de serviço incluem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fornecer: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entendimento do que é estratégia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clara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da definição dos serviços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dos clientes que os utilizam.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meio de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oportunidades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fornecer serviços e como explorá-los.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modelo claro de fornecimento de serviços que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 como os serviços serão entregues e financiados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para quem eles serão entregues e com qual propósito.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 do Serviço: ITIL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795962" y="6567488"/>
            <a:ext cx="2887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Notas de aula do Curso de ITIL da TIExames.</a:t>
            </a:r>
          </a:p>
        </p:txBody>
      </p:sp>
      <p:sp>
        <p:nvSpPr>
          <p:cNvPr id="344" name="Shape 344"/>
          <p:cNvSpPr/>
          <p:nvPr/>
        </p:nvSpPr>
        <p:spPr>
          <a:xfrm>
            <a:off x="7668343" y="404663"/>
            <a:ext cx="1368425" cy="864095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perspectivas e planos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79513" y="1600200"/>
            <a:ext cx="8857255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entender o valor de um serviço é preciso refletir sobre: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são os nossos clientes?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negócio dos nossos clientes?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serviços de TI são oferecidos?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os serviços de TI ajudam o negócio a obter seus resultados desejados (realizar objetivos estratégicos)?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custo/preço destes serviços compensa os benefícios (valor) obtidos?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Apresentação na tela (4:3)</PresentationFormat>
  <Paragraphs>259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Personalizar design</vt:lpstr>
      <vt:lpstr>2_Personalizar design</vt:lpstr>
      <vt:lpstr>IT Infrastructure Library (ITIL)</vt:lpstr>
      <vt:lpstr>Conceitos: ITIL</vt:lpstr>
      <vt:lpstr>Funções: ITIL</vt:lpstr>
      <vt:lpstr>Conceitos: ITIL</vt:lpstr>
      <vt:lpstr>Ciclo de Vida: ITIL</vt:lpstr>
      <vt:lpstr>Fases do Ciclo de Vida: ITIL</vt:lpstr>
      <vt:lpstr>Estratégia do Serviço: ITIL</vt:lpstr>
      <vt:lpstr>Estratégia do Serviço: ITIL</vt:lpstr>
      <vt:lpstr>Estratégia do Serviço: ITIL</vt:lpstr>
      <vt:lpstr>Estratégia do Serviço: ITIL</vt:lpstr>
      <vt:lpstr>Estratégia do Serviço: ITIL</vt:lpstr>
      <vt:lpstr>Estratégia do Serviço: ITIL</vt:lpstr>
      <vt:lpstr>Estratégia do Serviço: ITIL</vt:lpstr>
      <vt:lpstr>Estratégia do Serviço: ITIL</vt:lpstr>
      <vt:lpstr>Gerenciamento de portfólio</vt:lpstr>
      <vt:lpstr>Gerenciamento de portfólio</vt:lpstr>
      <vt:lpstr>Conceitos </vt:lpstr>
      <vt:lpstr>Estratégia do Serviço: Ger. Demanda</vt:lpstr>
      <vt:lpstr>Apresentação do PowerPoint</vt:lpstr>
      <vt:lpstr>Estratégia do Serviço: Ger. Demanda</vt:lpstr>
      <vt:lpstr>Estratégia do Serviço: ITIL</vt:lpstr>
      <vt:lpstr>Estratégia do Serviço: ITIL</vt:lpstr>
      <vt:lpstr>Estratégia do Serviço: Ger. de relacionamento de negócio</vt:lpstr>
      <vt:lpstr>Estratégia do Serviço: Ger. de relacionamento de negócio</vt:lpstr>
      <vt:lpstr>Estratégia do Serviço: Ger. de relacionamento de negócio</vt:lpstr>
      <vt:lpstr>Estratégia do Serviço: ITIL</vt:lpstr>
      <vt:lpstr>Desenho do Serviço: ITIL</vt:lpstr>
      <vt:lpstr>Desenho do Serviço: ITIL</vt:lpstr>
      <vt:lpstr>Desenho do Serviço: ITIL</vt:lpstr>
      <vt:lpstr>Transição do Serviço: ITIL</vt:lpstr>
      <vt:lpstr>Operação do Serviço: ITIL</vt:lpstr>
      <vt:lpstr>Gerenciamento de eventos</vt:lpstr>
      <vt:lpstr>Funções da Operação de Serviços: ITIL</vt:lpstr>
      <vt:lpstr>Central de Serviços</vt:lpstr>
      <vt:lpstr>Melhoria Contínua: ITIL</vt:lpstr>
      <vt:lpstr>Exemplo</vt:lpstr>
      <vt:lpstr>Exercício</vt:lpstr>
      <vt:lpstr>Exercício</vt:lpstr>
      <vt:lpstr>Exercício</vt:lpstr>
      <vt:lpstr>Exercício - Resposta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 Library (ITIL)</dc:title>
  <cp:lastModifiedBy>asus</cp:lastModifiedBy>
  <cp:revision>2</cp:revision>
  <dcterms:modified xsi:type="dcterms:W3CDTF">2015-03-27T00:41:01Z</dcterms:modified>
</cp:coreProperties>
</file>