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  <p:sldMasterId id="2147483686" r:id="rId3"/>
    <p:sldMasterId id="2147483687" r:id="rId4"/>
    <p:sldMasterId id="2147483688" r:id="rId5"/>
    <p:sldMasterId id="2147483689" r:id="rId6"/>
  </p:sldMasterIdLst>
  <p:notesMasterIdLst>
    <p:notesMasterId r:id="rId10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viewProps" Target="viewProp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798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0" name="Shape 10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5" name="Shape 6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Gerente de Processo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Um Papel responsável pelo gerenciamento Operacional de um Processo. As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responsabilidades de um Gerente de Processo incluem o Planejamento e coordenação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de todas as Atividades necessárias para executar, monitorar e relatar informações do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Processo. Pode haver vários Gerentes de Processo para um Processo, por exemplo,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Gerentes de Mudança regionais ou Gerentes da Continuidade do Serviço de TI para cada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centro de dados. O Papel de Gerente de Processo é frequentemente atribuído à mesma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pessoa que executa o Papel de Dono de Processo, mas os dois Papéis podem estar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separados em Organizações maiores.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Dono de Processo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Um Papel responsável por garantir que um Processo é Adequado para o Propósito. As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responsabilidades do Dono de Processo incluem patrocínio, Desenho e Gerenciamento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de Mudança e melhora continuada do Processo e suas Métricas. Esse Papel é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frequentemente atribuído à mesma pessoa que executa o Papel de Gerente de Processo,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mas os dois Papéis podem estar separados em Organizações maiores.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Dono de Serviço (Melhoria de Serviço Continuada)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Um Papel responsável pela entrega de um Serviço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de TI específico (responsável no sentido de tomar decisões e arcar com consequências –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N.T.).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Gerente de Serviço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Um gerente o qual é responsável pelo gerenciamento fim-a-fim do Ciclo de Vida de um ou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mais Serviços de TI. O termo gerente de Serviço é também usado para indicar qualquer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gerente dentro do Provedor de Serviço de TI. Mais comumente atribuído para se referira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um Gerente de Relacionamento de Negócio, um Gerente de Processo, um Gerente de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Conta ou gerente sênior com responsabilidade pelos Serviços de TI em geral.</a:t>
            </a:r>
          </a:p>
        </p:txBody>
      </p:sp>
      <p:sp>
        <p:nvSpPr>
          <p:cNvPr id="720" name="Shape 72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4" name="Shape 7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1" name="Shape 7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59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2" name="Shape 7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1" name="Shape 7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1" name="Shape 7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8" name="Shape 7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9" name="Shape 8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0" name="Shape 8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66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2" name="Shape 8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23" name="Shape 8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67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1" name="Shape 8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68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9" name="Shape 8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40" name="Shape 8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6" name="Shape 8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3" name="Shape 8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4" name="Shape 8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71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1" name="Shape 8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2" name="Shape 8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72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0" name="Shape 8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71" name="Shape 8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73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8" name="Shape 8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6" name="Shape 8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97" name="Shape 8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76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77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4" name="Shape 9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5" name="Shape 9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78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3" name="Shape 9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79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9" name="Shape 9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7" name="Shape 9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82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5" name="Shape 9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56" name="Shape 9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3" name="Shape 9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1" name="Shape 9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72" name="Shape 9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85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9" name="Shape 9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0" name="Shape 9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86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7" name="Shape 9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87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5" name="Shape 9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88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3" name="Shape 10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04" name="Shape 10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89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1" name="Shape 10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12" name="Shape 10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</a:t>
            </a:fld>
            <a:endParaRPr lang="en-US" sz="18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9" name="Shape 10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6" name="Shape 10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2" name="Shape 10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8" name="Shape 10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4" name="Shape 10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0" name="Shape 10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6" name="Shape 10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2" name="Shape 10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8" name="Shape 10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6" name="Shape 10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18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2"/>
          </p:nvPr>
        </p:nvSpPr>
        <p:spPr>
          <a:xfrm>
            <a:off x="457200" y="4000500"/>
            <a:ext cx="8229600" cy="18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clipArt" idx="2"/>
          </p:nvPr>
        </p:nvSpPr>
        <p:spPr>
          <a:xfrm>
            <a:off x="457200" y="1981200"/>
            <a:ext cx="4038599" cy="38862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4038599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599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599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26986"/>
            <a:ext cx="9210675" cy="68849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1112"/>
            <a:ext cx="9159874" cy="68468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1112"/>
            <a:ext cx="9159874" cy="68468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6"/>
            <a:ext cx="9210675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6"/>
            <a:ext cx="9210675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6"/>
            <a:ext cx="9210675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%C3%81rea_de_neg%C3%B3cio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/>
          </p:nvPr>
        </p:nvSpPr>
        <p:spPr>
          <a:xfrm>
            <a:off x="0" y="1700211"/>
            <a:ext cx="9251950" cy="3529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de TI</a:t>
            </a:r>
            <a:br>
              <a:rPr lang="en-US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Introdução do Gerenciamento de Serviços de TI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 está interessado nisto?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1268412"/>
            <a:ext cx="6732587" cy="5033962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3878262" y="6424612"/>
            <a:ext cx="2435224" cy="231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(Imagem retirada de material da TI exames)</a:t>
            </a:r>
          </a:p>
        </p:txBody>
      </p:sp>
      <p:sp>
        <p:nvSpPr>
          <p:cNvPr id="351" name="Shape 351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as pessoas percebem?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204912"/>
            <a:ext cx="7451725" cy="53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3708400" y="6599236"/>
            <a:ext cx="2435224" cy="230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(Imagem retirada de material da TI exames)</a:t>
            </a:r>
          </a:p>
        </p:txBody>
      </p:sp>
      <p:sp>
        <p:nvSpPr>
          <p:cNvPr id="360" name="Shape 360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são os benefícios?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484312"/>
            <a:ext cx="7883525" cy="432117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3878262" y="6416675"/>
            <a:ext cx="2435224" cy="231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(Imagem retirada de material da TI exames)</a:t>
            </a:r>
          </a:p>
        </p:txBody>
      </p:sp>
      <p:sp>
        <p:nvSpPr>
          <p:cNvPr id="369" name="Shape 369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o papel da área de TI?</a:t>
            </a:r>
          </a:p>
        </p:txBody>
      </p:sp>
      <p:pic>
        <p:nvPicPr>
          <p:cNvPr id="375" name="Shape 3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7662" y="1600200"/>
            <a:ext cx="5908675" cy="452596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3878262" y="6416675"/>
            <a:ext cx="2435224" cy="231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(Imagem retirada de material da TI exames)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4356100" y="4221162"/>
            <a:ext cx="576262" cy="72072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o que é governança corporativa?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o que é governança de TI?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1" y="1916111"/>
            <a:ext cx="4762499" cy="35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o que é governança corporativa?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o sistema pelo qual as organizações são dirigidas, monitoradas e incentivadas, envolvendo as práticas e os relacionamentos entre proprietários, conselho de administração, diretoria e órgãos de controle (IBGC – Instituto Brasileiro de Governança Corporativa).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que é Governança Corporativa?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que é firma?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a finalidade da firma?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Mercado competitivo: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aumentar lucros?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reduzir custos?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leva uma firma a crescer?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faz com que uma firma tenha diferencial entre outras de mesmo segmento?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 do Crescimento da Firma 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Precursor Edith Penrose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Conceito: Firmas Produtivas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função econômica das firmas produtivas ocorre em função da aquisição e da organização de seus recursos com a finalidade de fornecer lucrativamente bens e serviços aos mercados.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 recursos humanos existentes na firma podem tanto alavancar o crescimento da firma quanto estagná-lo.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Existem oportunidades produtivas externas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Parcerias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Governamentais e Políticos</a:t>
            </a:r>
          </a:p>
          <a:p>
            <a:pPr marL="742950" marR="0" lvl="1" indent="-1587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Teoria do Crescimento da Firma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Chandler (1963): A estratégia define a estrutura da firma.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Estrutura da firma: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Integrar verticalmente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Mercado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Híbrido (arranjos, alianças, redes)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Fusão? Aquisição? Terceirização?</a:t>
            </a:r>
          </a:p>
          <a:p>
            <a:pPr marL="1143000" marR="0" lvl="2" indent="-762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Integrar: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menor custo de transação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não permitir vazamento de informação - segurança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reter conhecimento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controle interno maior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direito de propriedade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 não é área fim, mas, agrega alto valor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é a realidade dos setores/projetos de TIC?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268412"/>
            <a:ext cx="6948487" cy="503078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3878262" y="6424612"/>
            <a:ext cx="2435224" cy="231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(Imagem retirada de material da TI exames)</a:t>
            </a:r>
          </a:p>
        </p:txBody>
      </p:sp>
      <p:sp>
        <p:nvSpPr>
          <p:cNvPr id="290" name="Shape 290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Descentralizar (terceirizar)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menor custo de transação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não existem perdas significativa do deslocamento desta área de conhecimento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aspecto de segurança da informação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não se requer direito de propriedade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transferir custos e investimentos com novas tecnologias e recursos humanos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Parcerias, Alianças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ratear custos e oportunidades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direito de propriedade compartilhado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ganhar fatia de mercado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impedir novos entrantes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marketing de serviço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commodity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define a estrutura da firma?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Estratégia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custo de transação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“custo de agência”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lucro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Captura de fatia de mercado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Livro “Oceano Azul”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Diferenciar produto</a:t>
            </a:r>
          </a:p>
          <a:p>
            <a: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5795962" y="2708275"/>
            <a:ext cx="3168650" cy="3960811"/>
          </a:xfrm>
          <a:prstGeom prst="foldedCorner">
            <a:avLst>
              <a:gd name="adj" fmla="val 18000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Padrões Web em Governo Eletrônico e-PWG - Guia de administração de serviços de 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Custos de desenvolvimento: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Requisitos de software e hardware adequados às necessidades do sítio e recursos humanos capazes de desenvolver o projeto.Custos de capacitação, contração externa e de pessoal envolvido.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Custos de acompanhamento: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Custos indiretos que têm impacto no projeto. Custos com a gestão, a adequação a normas, custos administrativos, entre outros.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Custos de manutenção e atualização: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São os gastos que acompanharão a existência do sítio até sua extinção. Custos com a equipe, manutenção, atualização, evolução e redesenho. A correção de falhas, a hospedagem, os custos de banda, entre outros.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Custos de segurança: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Custos relativos à manutenção da segurança do sítio. Sistemas de cópia de segurança, proteção dos dados, prevenção a ataques/invasões e atualizações/correções dos sistemas envolvidos.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Teoria do Crescimento da Firma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Fatores que impedem o crescimento da firma: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Direção pouco empreendedora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Administração ineficiente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Incapacidade de levantar capitais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Juízos deficientes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Externalidades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Teoria do Crescimento da Firma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que algumas firmas quebram mesmo quando seu mercado está favorável?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que algumas firmas crescem mesmo quando seu mercado está desfavorável?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Shape 4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6" y="4508500"/>
            <a:ext cx="3311524" cy="217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 do Crescimento da Firma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burocracia: política a ser seguida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não rígida: grupos informais de solução de problemas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tamanho: valor x produtividade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grande (verticalização)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pequena (mercado ou parceria) 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Teoria do Crescimento da Firma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Recursos tangíveis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Recursos materiais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Capital monetário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Recursos Intangíveis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Recursos humanos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Conhecimento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 do Crescimento da Firma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Recursos Humanos não são propriedade da firma, mas uma perda pode trazer sérios prejuízos.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Gestão do conhecimento 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Identificar, utilizar, distribuir, compartilhar, evoluir o conhecimento.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1" y="4797425"/>
            <a:ext cx="5519736" cy="1931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pic>
        <p:nvPicPr>
          <p:cNvPr id="497" name="Shape 4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8536" y="3068636"/>
            <a:ext cx="5257799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body" idx="2"/>
          </p:nvPr>
        </p:nvSpPr>
        <p:spPr>
          <a:xfrm>
            <a:off x="0" y="1981200"/>
            <a:ext cx="8147049" cy="942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 do Crescimento da Firma</a:t>
            </a:r>
          </a:p>
          <a:p>
            <a:pPr marL="742950" marR="0" lvl="1" indent="-28575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Gestão do Conhecimento.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 do Crescimento da Firma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conhecimentos crescentes devem-se a: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conhecimentos adquiridos e;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capacidade de mudar e agir a partir da utilização do conhecimento;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C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produção involuntária de dados.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Shape 5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6" y="4581525"/>
            <a:ext cx="4824412" cy="191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68312" y="1484312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Outros problemas...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gestão financeira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contabilização dos custos de TI;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gerenciamento dos projetos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ocasionando estouro dos custos e prazos acordados;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Falta o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mapeamento e o desenvolvimento das competências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necessárias para o trabalho;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Falta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gestão de mudanças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ocasionando impactos;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Falta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gestão dos contratos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os fornecedores;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Falta infraestrutura de TI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adequada (HW e SW); 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990600" y="45720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Teoria do Crescimento da Firma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Motivação do lucro (ambição)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Aumento da riqueza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Prestígio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Análise: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Desempenho dos RH x Cargos públicos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Desempenho dos RH x Cargos em empresas privadas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2133600"/>
            <a:ext cx="2466974" cy="18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Teoria do Crescimento da Firma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Lado Humano da empresa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Oscilação do indivíduo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Racionalidade Limitada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Assimetria de informação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Oportunismo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Mais anos de estudo,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maiores chances de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melhores resultados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Escolaridade x tino empresarial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2565400"/>
            <a:ext cx="3809999" cy="26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 do Crescimento da Firma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Pessoas: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recrutamento e seleção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plano de cargos e salários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plano de sucessão gerencial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contrato de resultados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individual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coletivo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gestor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 do Crescimento da Firma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Pessoas: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Teoria X (McGregor, 1999)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ser humano possui aversão ao trabalho e evita sempre que possível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isto, as pessoas precisam ser coagidas, controladas, dirigidas e ameaçadas de punição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pessoas preferem ser dirigidas a fim de evitarem responsabilidades e em conseqüência da pouca ambição 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Teoria do Crescimento da Firma</a:t>
            </a:r>
          </a:p>
          <a:p>
            <a:pPr marL="742950" marR="0" lvl="1" indent="-28575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Pessoas:</a:t>
            </a:r>
          </a:p>
          <a:p>
            <a:pPr marL="1143000" marR="0" lvl="2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Teoria Y (McGregor, 1999)</a:t>
            </a:r>
          </a:p>
          <a:p>
            <a:pPr marL="1600200" marR="0" lvl="3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dispêndio de esforço físico e mental no trabalho é tão natural como jogo ou o descanso</a:t>
            </a:r>
          </a:p>
          <a:p>
            <a:pPr marL="1600200" marR="0" lvl="3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quando se compromete, a pessoa possui disposição para se autodirigir e autocrontrolar</a:t>
            </a:r>
          </a:p>
          <a:p>
            <a:pPr marL="1600200" marR="0" lvl="3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compromisso depende das recompensas associada à sua consecução</a:t>
            </a:r>
          </a:p>
          <a:p>
            <a:pPr marL="1600200" marR="0" lvl="3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sob condições adequadas, a pessoa não apenas a aceitar responsabilidades como procurá-las</a:t>
            </a:r>
          </a:p>
          <a:p>
            <a:pPr marL="1600200" marR="0" lvl="3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empresas utilizam parte da criatividade e potencialidade de seus recursos humanos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 do Crescimento da Firma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Incentivos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internos a firma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externos a firma 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2708275"/>
            <a:ext cx="4391025" cy="3113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Teoria do Crescimento da Firma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Incentivos x produtividade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Salário de eficiência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Incentivo em equipe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Participação em lucros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Premiação por melhor resultado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Promoção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Teste eficiência no mercado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Shape 5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1225" y="2492375"/>
            <a:ext cx="3033712" cy="278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CORPORATIVA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 do Crescimento da Firma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Tecnologia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Meio  e não é finalidade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Possibilita monitorar processos e pessoas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Ganho de tempo (produtividade)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Diferenciação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Gol e Tam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de TI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128586" y="1557337"/>
            <a:ext cx="9037636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é Governança de TI?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alinho a TI à estratégia organizacional?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são as melhores práticas do mercado?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das melhores práticas devem ser implementadas em minha empresa?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os benefícios em implantar  melhores práticas de gestão?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implantar melhores práticas de gestão em minha empresa?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fatores motivam a implantação de mecanismos de Governança Corporativa?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Shape 58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800" b="0" i="0" u="none" strike="noStrike" cap="none" baseline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GOVERNANÇA DE TI ESTÁ RELACIONADA COM O USO EFICIENTE DOS RECURSOS DE TI COM O FOCO NO ALINHAMENTO ESTRATÉGICO DA ORGANIZAÇÃO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Outros problemas...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Faltam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recursos humanos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nível dos processos de negócios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os controles são aplicados às atividades específicas dos negócios. A maioria dos processos de negócios é automatizada e integrada aos sistemas aplicativos de TI. No entanto, 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alguns controles existentes no processo de negócios permanecem como procedimentos manuais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tais como a autorização para transações, a segregação de funções e as reconciliações manuais.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990600" y="45720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de TI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que não é Governança de TI?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Implantar sistemas: ERP, CRM, BI, etc.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Boas práticas: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ITIL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PMI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CMMI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27001, 270002, 20000 …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COBIT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Shape 599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6227762" y="3933825"/>
            <a:ext cx="2089150" cy="1079499"/>
          </a:xfrm>
          <a:prstGeom prst="foldedCorner">
            <a:avLst>
              <a:gd name="adj" fmla="val 18000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CONHECIMENTO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SABEDORIA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de TI</a:t>
            </a:r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02136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Integrações tecnológicas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ERP, CRM, BI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Segurança da Informação impacta integridade do negócio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negócio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processo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9" name="Shape 609"/>
          <p:cNvGrpSpPr/>
          <p:nvPr/>
        </p:nvGrpSpPr>
        <p:grpSpPr>
          <a:xfrm>
            <a:off x="4859337" y="1428750"/>
            <a:ext cx="4454525" cy="3714750"/>
            <a:chOff x="250825" y="1689100"/>
            <a:chExt cx="4968875" cy="4953000"/>
          </a:xfrm>
        </p:grpSpPr>
        <p:pic>
          <p:nvPicPr>
            <p:cNvPr id="610" name="Shape 6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0825" y="1689100"/>
              <a:ext cx="4968875" cy="495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Shape 611"/>
            <p:cNvSpPr/>
            <p:nvPr/>
          </p:nvSpPr>
          <p:spPr>
            <a:xfrm>
              <a:off x="1770061" y="3213100"/>
              <a:ext cx="1944687" cy="1873249"/>
            </a:xfrm>
            <a:prstGeom prst="ellipse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" name="Shape 612"/>
          <p:cNvSpPr/>
          <p:nvPr/>
        </p:nvSpPr>
        <p:spPr>
          <a:xfrm>
            <a:off x="250825" y="349250"/>
            <a:ext cx="2089150" cy="1079499"/>
          </a:xfrm>
          <a:prstGeom prst="foldedCorner">
            <a:avLst>
              <a:gd name="adj" fmla="val 18000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CONHECIMENTO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SABEDORIA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de TI</a:t>
            </a:r>
          </a:p>
        </p:txBody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Recursos de TI, segundo o COBIT: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Aplicativos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 (dados em suas formas: entrada, processamento e saída)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Infraestrutura: meios que permitem o processamento de aplicativos (hardware, software, etc.).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Pessoas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de TI</a:t>
            </a:r>
          </a:p>
        </p:txBody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Alinhamento estratégico de TI: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princípios: </a:t>
            </a:r>
            <a:r>
              <a:rPr lang="en-US" sz="28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regras 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necessidades de aplicações: </a:t>
            </a:r>
            <a:r>
              <a:rPr lang="en-US" sz="28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aplicações que devem ser mantidas, melhoradas, substituídas e implantadas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arquitetura de TI: </a:t>
            </a:r>
            <a:r>
              <a:rPr lang="en-US" sz="28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organização lógica para dados, aplicações e infra-estrutura, presentadas por políticas baseada em padrões e integração de recursos.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de TI</a:t>
            </a:r>
          </a:p>
        </p:txBody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107950" y="1600200"/>
            <a:ext cx="8856662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Alinhamento estratégico de TI (continuação):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objetivo de desempenho: </a:t>
            </a:r>
            <a:r>
              <a:rPr lang="en-US" sz="24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medir processos para avaliar se resultados foram alcançados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capacidade de atendimento da TI: </a:t>
            </a:r>
            <a:r>
              <a:rPr lang="en-US" sz="24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alocação de recurso sob demanda (</a:t>
            </a:r>
            <a:r>
              <a:rPr lang="en-US" sz="2400" b="0" i="1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just in time</a:t>
            </a:r>
            <a:r>
              <a:rPr lang="en-US" sz="24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C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de </a:t>
            </a:r>
            <a:r>
              <a:rPr lang="en-US" sz="24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outsourcing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fazer dentro ou fora?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 de segurança da informação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competência: </a:t>
            </a:r>
            <a:r>
              <a:rPr lang="en-US" sz="24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pessoas determinam o crescimento ou estagnação da firma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plano da tecnologia da informação: </a:t>
            </a:r>
            <a:r>
              <a:rPr lang="en-US" sz="24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alinhamento organizacional (redução de pessoal, aprimoramento de mão-de-obra)</a:t>
            </a:r>
          </a:p>
          <a:p>
            <a:pPr marL="742950" marR="0" lvl="1" indent="-1079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Shape 63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de TI</a:t>
            </a:r>
          </a:p>
        </p:txBody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Desempenho de TI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medir a partir de que variáveis?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faturamento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indicadores estratégicos 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entregas no prazo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impactos associados a vulnerabilidade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defeitos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Shape 64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de TI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250825" y="1600200"/>
            <a:ext cx="8713786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Modelo de Governança de TI: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alinhamento estático </a:t>
            </a:r>
            <a:r>
              <a:rPr lang="en-US" sz="28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(planejamento sobre o futuro)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alinhamento dinâmico </a:t>
            </a:r>
            <a:r>
              <a:rPr lang="en-US" sz="28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(priorização e mudanças)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gerenciamento de portfólio de TI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C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dinâmico</a:t>
            </a:r>
          </a:p>
          <a:p>
            <a:pPr marL="1143000" marR="0" lvl="2" indent="-2286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C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vulnerável a externalidades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829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CMMI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COBIT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20000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27001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27002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Shape 660"/>
          <p:cNvSpPr txBox="1"/>
          <p:nvPr/>
        </p:nvSpPr>
        <p:spPr>
          <a:xfrm>
            <a:off x="827087" y="692150"/>
            <a:ext cx="7777162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Principais Modelos de melhores práticas…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4787900" y="1700211"/>
            <a:ext cx="4356099" cy="4465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ITIL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PMBOK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CMMI SW e SERV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TOGAF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 It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MPS- BR- SW e SERV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Reflexões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seria administrar a TI como se fosse” um investimento”?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os benefícios esperados em utilizar “normas das indústrias”?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que “reutilizar antes de comprar”?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que “comprar antes de desenvolver”?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que terceirizar?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que consiste a decisão de fazer ou comprar? 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de revisão</a:t>
            </a:r>
          </a:p>
        </p:txBody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5" name="Shape 6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1890711"/>
            <a:ext cx="8896350" cy="3076574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Shape 676"/>
          <p:cNvSpPr/>
          <p:nvPr/>
        </p:nvSpPr>
        <p:spPr>
          <a:xfrm>
            <a:off x="395287" y="3284537"/>
            <a:ext cx="431799" cy="360362"/>
          </a:xfrm>
          <a:prstGeom prst="rightArrow">
            <a:avLst>
              <a:gd name="adj1" fmla="val 12587"/>
              <a:gd name="adj2" fmla="val 50000"/>
            </a:avLst>
          </a:prstGeom>
          <a:solidFill>
            <a:srgbClr val="F79646"/>
          </a:solidFill>
          <a:ln w="25400" cap="flat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68312" y="1484312"/>
            <a:ext cx="8434387" cy="4637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é o cenário atual das empresas e da área de TI?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Novas tecnologias;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complexidade sistêmica;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número de sistemas;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Infraestrutura heterogênea;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Necessidade de mais integração;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Empresas globalizadas;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Clientes mais exigentes;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to market agressivo;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competitividade;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quantidade de prestadores de serviços.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990600" y="45720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de revisão</a:t>
            </a:r>
          </a:p>
        </p:txBody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Shape 6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312" y="1924050"/>
            <a:ext cx="6429375" cy="3009899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Shape 684"/>
          <p:cNvSpPr/>
          <p:nvPr/>
        </p:nvSpPr>
        <p:spPr>
          <a:xfrm>
            <a:off x="955675" y="2708275"/>
            <a:ext cx="431799" cy="360362"/>
          </a:xfrm>
          <a:prstGeom prst="rightArrow">
            <a:avLst>
              <a:gd name="adj1" fmla="val 12587"/>
              <a:gd name="adj2" fmla="val 50000"/>
            </a:avLst>
          </a:prstGeom>
          <a:solidFill>
            <a:srgbClr val="F79646"/>
          </a:solidFill>
          <a:ln w="25400" cap="flat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de revisão</a:t>
            </a:r>
          </a:p>
        </p:txBody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1" name="Shape 6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1609725"/>
            <a:ext cx="9096374" cy="36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Shape 692"/>
          <p:cNvSpPr/>
          <p:nvPr/>
        </p:nvSpPr>
        <p:spPr>
          <a:xfrm>
            <a:off x="34925" y="3284537"/>
            <a:ext cx="433386" cy="360362"/>
          </a:xfrm>
          <a:prstGeom prst="rightArrow">
            <a:avLst>
              <a:gd name="adj1" fmla="val 12620"/>
              <a:gd name="adj2" fmla="val 50000"/>
            </a:avLst>
          </a:prstGeom>
          <a:solidFill>
            <a:srgbClr val="F79646"/>
          </a:solidFill>
          <a:ln w="25400" cap="flat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de revisão</a:t>
            </a:r>
          </a:p>
        </p:txBody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9" name="Shape 6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8000"/>
            <a:ext cx="9144000" cy="33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Shape 700"/>
          <p:cNvSpPr/>
          <p:nvPr/>
        </p:nvSpPr>
        <p:spPr>
          <a:xfrm>
            <a:off x="22225" y="4508500"/>
            <a:ext cx="433386" cy="360362"/>
          </a:xfrm>
          <a:prstGeom prst="rightArrow">
            <a:avLst>
              <a:gd name="adj1" fmla="val 12620"/>
              <a:gd name="adj2" fmla="val 50000"/>
            </a:avLst>
          </a:prstGeom>
          <a:solidFill>
            <a:srgbClr val="F79646"/>
          </a:solidFill>
          <a:ln w="25400" cap="flat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</a:p>
        </p:txBody>
      </p:sp>
      <p:pic>
        <p:nvPicPr>
          <p:cNvPr id="706" name="Shape 7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8225" y="1600200"/>
            <a:ext cx="4525961" cy="452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Shape 7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484312"/>
            <a:ext cx="2670175" cy="385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Shape 7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7762" y="1263650"/>
            <a:ext cx="2847975" cy="4300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179386" y="274637"/>
            <a:ext cx="878522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pic>
        <p:nvPicPr>
          <p:cNvPr id="714" name="Shape 7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7337" y="2276475"/>
            <a:ext cx="8396286" cy="3744912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Shape 715"/>
          <p:cNvSpPr txBox="1"/>
          <p:nvPr/>
        </p:nvSpPr>
        <p:spPr>
          <a:xfrm>
            <a:off x="5795962" y="6567486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716" name="Shape 716"/>
          <p:cNvSpPr txBox="1"/>
          <p:nvPr/>
        </p:nvSpPr>
        <p:spPr>
          <a:xfrm>
            <a:off x="323850" y="1700211"/>
            <a:ext cx="21082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Segundo a ITIL: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/>
        </p:nvSpPr>
        <p:spPr>
          <a:xfrm>
            <a:off x="990600" y="45720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723" name="Shape 723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  <p:pic>
        <p:nvPicPr>
          <p:cNvPr id="724" name="Shape 7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341437"/>
            <a:ext cx="7489824" cy="5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/>
          <p:nvPr/>
        </p:nvSpPr>
        <p:spPr>
          <a:xfrm>
            <a:off x="990600" y="45720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pic>
        <p:nvPicPr>
          <p:cNvPr id="730" name="Shape 7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1484312"/>
            <a:ext cx="6894511" cy="4806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/>
        </p:nvSpPr>
        <p:spPr>
          <a:xfrm>
            <a:off x="990600" y="45720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737" name="Shape 737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  <p:pic>
        <p:nvPicPr>
          <p:cNvPr id="738" name="Shape 7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563687"/>
            <a:ext cx="8229600" cy="4506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visa alocar adequadamente os </a:t>
            </a:r>
            <a:r>
              <a:rPr lang="en-US" sz="32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recursos disponíveis e gerenciá-los de forma integrada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fazendo com que a qualidade do conjunto seja percebida pelos seus clientes e usuários, evitando-se a ocorrência de problemas na entrega e na operação dos serviços de Tecnologia da Informação.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990600" y="45720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Estratégicos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elemento alavancador da estratégia. Por meio deles, é possível identificar os resultados que se pretende atingir e servem de base para a definição das metas e as iniciativas estratégicas.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Shape 75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Desafios da área de TI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1700211"/>
            <a:ext cx="7308850" cy="449262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3878262" y="6424612"/>
            <a:ext cx="2435224" cy="231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(Imagem retirada de material da TI exames)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Iniciativas Estratégicas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indicam, em linhas gerais, as ações a serem implementadas a longo e médio prazos para assegurar a realização dos objetivos estratégicos, ajudar no alcance das metas estabelecidas e para preencher as lacunas existentes entre a performance atual e a situação desejada.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projeto  - em que estou trabalhando -  está alinhado a qual iniciativa estratégica?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Shape 759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de TI: relação entre o aumento da eficiência (custos) e geração de receita.</a:t>
            </a:r>
          </a:p>
        </p:txBody>
      </p:sp>
      <p:sp>
        <p:nvSpPr>
          <p:cNvPr id="767" name="Shape 767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8" name="Shape 7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3213100"/>
            <a:ext cx="7126286" cy="257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7" name="Shape 7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268412"/>
            <a:ext cx="7523162" cy="4967286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Shape 778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 = mercadoria: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 utilizado para designar bens para o quais existe procura 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sem atender à diferenciação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qualidade do produto no conjunto dos mercados e entre vários fornecedores ou marcas.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Mantém, geralmente, um preço universal.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commodity é um bem equivalente e trocável por outra igual independentemente de quem a produz, como por exemplo o petróleo, a resma de papel, o leite, o cobre e os imóveis. 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Partes interessadas: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“Uma pessoa que tem um interesse em uma organização, um projeto, um serviço de TI, etc. Pode estar interessada nas atividades, metas, recursos ou entregas.”</a:t>
            </a:r>
          </a:p>
        </p:txBody>
      </p:sp>
      <p:sp>
        <p:nvSpPr>
          <p:cNvPr id="792" name="Shape 792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3" name="Shape 7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425" y="2924175"/>
            <a:ext cx="6886575" cy="3571874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Shape 794"/>
          <p:cNvSpPr txBox="1"/>
          <p:nvPr/>
        </p:nvSpPr>
        <p:spPr>
          <a:xfrm rot="5400000">
            <a:off x="-2724943" y="3496468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Provedor de serviço: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“Um provedor de serviços que fornece serviços de TI para clientes internos ou externos”.</a:t>
            </a:r>
          </a:p>
        </p:txBody>
      </p:sp>
      <p:sp>
        <p:nvSpPr>
          <p:cNvPr id="802" name="Shape 802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3" name="Shape 8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837" y="2928936"/>
            <a:ext cx="2209799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1811" y="2928936"/>
            <a:ext cx="2390775" cy="376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Shape 8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9637" y="2981325"/>
            <a:ext cx="22764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Shape 806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ITIL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 distinção entre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clientes internos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externos.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66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5" name="Shape 8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7187" y="2098675"/>
            <a:ext cx="3228975" cy="459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886" y="2060575"/>
            <a:ext cx="3190874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Shape 817"/>
          <p:cNvSpPr/>
          <p:nvPr/>
        </p:nvSpPr>
        <p:spPr>
          <a:xfrm>
            <a:off x="1979611" y="2462211"/>
            <a:ext cx="3097211" cy="93662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Shape 818"/>
          <p:cNvSpPr/>
          <p:nvPr/>
        </p:nvSpPr>
        <p:spPr>
          <a:xfrm>
            <a:off x="5338762" y="2451100"/>
            <a:ext cx="3095625" cy="935037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Shape 819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26" name="Shape 8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computação,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de negócio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 uma área de conhecimento onde um sistema será desenvolvido, por exemplo: Comercial, RH, Logística, Faturamento. </a:t>
            </a:r>
            <a:r>
              <a:rPr lang="en-US" sz="2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http://pt.wikipedia.org/wiki/%C3%81rea_de_neg%C3%B3cio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Analista de Negócio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normalmente é um analista de Sistema que conhece bem o negócio e media a construção de sistemas.</a:t>
            </a:r>
          </a:p>
        </p:txBody>
      </p:sp>
      <p:sp>
        <p:nvSpPr>
          <p:cNvPr id="827" name="Shape 827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67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Shape 828"/>
          <p:cNvSpPr/>
          <p:nvPr/>
        </p:nvSpPr>
        <p:spPr>
          <a:xfrm>
            <a:off x="6659561" y="5013325"/>
            <a:ext cx="1800225" cy="1079500"/>
          </a:xfrm>
          <a:custGeom>
            <a:avLst/>
            <a:gdLst/>
            <a:ahLst/>
            <a:cxnLst/>
            <a:rect l="0" t="0" r="0" b="0"/>
            <a:pathLst>
              <a:path w="43733" h="44465" extrusionOk="0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accent1"/>
          </a:solidFill>
          <a:ln w="25400" cap="flat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 é uma área de negócio!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áreas de negócios muitas vezes demandam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serviços de TI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Exemplos: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Aquisição de recursos computacionais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Capacitação das pessoas das áreas de negócio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Consultorias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de Sistemas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Sites, Portais e Hosting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Telefonia e Rede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Shape 83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68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43" name="Shape 8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Exemplos de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serviços internos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área de TI: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Controles e segurança de aplicativos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contínuo de monitoramento de recursos e processos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Segurança das informações (inclusive ataque e invasão)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Risco de contratos de TI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Controles e segurança da infraestrutura de TI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Relatórios de terceiros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Desafios da área de TI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484312"/>
            <a:ext cx="7308850" cy="4492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3878262" y="6424612"/>
            <a:ext cx="2435224" cy="231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(Imagem retirada de material da TI exames)</a:t>
            </a:r>
          </a:p>
        </p:txBody>
      </p:sp>
      <p:sp>
        <p:nvSpPr>
          <p:cNvPr id="324" name="Shape 324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aspecto relevante para a área de TI é a sua estratégia de contratação de mão-de-obra, em especial a opção por um modelo </a:t>
            </a:r>
            <a:r>
              <a:rPr lang="en-US" sz="32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multisourcing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ou seja,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combinação adequada de recursos internos e externos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850" name="Shape 850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70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57" name="Shape 8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outsourcing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significa terceirizar uma função de negócio. A responsabilidade do gerenciamento passa a ser do fornecedor contratado. Riscos maiores e maior necessidade de controles administrativos.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da infraestrutura;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Desenvolvimento de software.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outtasking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consiste na ação de terceirizar tarefas específicas de uma organização.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Tarefa de gerir testes.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Tarefa de auditar projetos.</a:t>
            </a:r>
          </a:p>
        </p:txBody>
      </p:sp>
      <p:sp>
        <p:nvSpPr>
          <p:cNvPr id="858" name="Shape 858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71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Dependência de TI:</a:t>
            </a:r>
          </a:p>
        </p:txBody>
      </p:sp>
      <p:sp>
        <p:nvSpPr>
          <p:cNvPr id="866" name="Shape 86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72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7" name="Shape 8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2413000"/>
            <a:ext cx="5164137" cy="444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74" name="Shape 8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Dependência de TI:</a:t>
            </a:r>
          </a:p>
        </p:txBody>
      </p:sp>
      <p:sp>
        <p:nvSpPr>
          <p:cNvPr id="875" name="Shape 875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73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6" name="Shape 8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2589211"/>
            <a:ext cx="5060950" cy="4076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Shape 877"/>
          <p:cNvSpPr txBox="1"/>
          <p:nvPr/>
        </p:nvSpPr>
        <p:spPr>
          <a:xfrm>
            <a:off x="5240337" y="2924175"/>
            <a:ext cx="3508375" cy="3540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Educação Superior de qualidade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Atendimento de alunos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Compartilhar desempenho dos alunos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Suportar SAGA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Gerenciar segurança  e infraestrutura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Realizar backup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Analista de Suporte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84" name="Shape 8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Dependência de TI: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 depende da área de negócios para ser percebido como setor que agrega valor ao negócio.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trabalhar isto?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Compromisso com o cliente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Remediar falhas de promessas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soluções inovadoras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 a raiz dos problemas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Ouvir o cliente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Obter a confiança do cliente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Oferecer serviço básico de qualidade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Shape 885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74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892" name="Shape 8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Dependência de TI: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 depende da área de negócios para ser percebido como setor que agrega valor ao negócio.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trabalhar isto?</a:t>
            </a:r>
            <a:r>
              <a:rPr lang="en-U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(continuação)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 problemas, recuperar status anterior;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Surpreender clientes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 justo (relação ganha-ganha)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 de equipe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Pesquisa com funcionários da TI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Liderança excelente de equipe: motivar a equipe de TI para realizar um bom trabalho.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Shape 893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75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00" name="Shape 9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tradicional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versus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orientada a serviços: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Usuário x cliente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Perspectiva externa: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o cliente externo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percebe?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tecnologia é o meio.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Antecipar ao invés 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reagir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76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2" name="Shape 9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1212" y="2205036"/>
            <a:ext cx="4497387" cy="340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09" name="Shape 9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tradicional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versus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orientada a serviços: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Racionalizar: escala,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automatização.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Recursos externos: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Outsourcing, por exemplo.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Integração ao invés 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Fragmentação.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Automatização: ganho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escala.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Shape 910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77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1" name="Shape 9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362" y="2478086"/>
            <a:ext cx="4278311" cy="324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18" name="Shape 9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tradicional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versus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orientada a serviços: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Operação: BD, Software,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Infraestrutura, tec.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Serviços: garantia da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segurança da informação,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 transversal que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envolve tanto soluções em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banco de dados, infra, etc.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Shape 919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78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0" name="Shape 9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4600" y="2565400"/>
            <a:ext cx="4117975" cy="311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27" name="Shape 9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controles internos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organizações (controles de negócios e de TI) afetam a área de TI em três níveis: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nível da Alta Direção: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</a:t>
            </a: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de negócios e as políticas são definidos e decisões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tomadas em relação a como entregar e gerenciar os recursos da organização para executar a estratégia.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enfoque geral para a </a:t>
            </a:r>
            <a:r>
              <a:rPr lang="en-US" sz="20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governança é o controle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d</a:t>
            </a: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 ser definido pela Alta Direção e comunicado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toda a organização.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ambiente de controle de TI é direcionado por estes objetivos e políticas de alto nível.</a:t>
            </a:r>
          </a:p>
        </p:txBody>
      </p:sp>
      <p:sp>
        <p:nvSpPr>
          <p:cNvPr id="928" name="Shape 928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79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aí?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3563937" y="6484937"/>
            <a:ext cx="2435224" cy="230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(Imagem retirada de material da TI exames)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5550"/>
            <a:ext cx="9144000" cy="44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35" name="Shape 9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sistemas de controles internos das organizações afetam a área de TI em três níveis: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(continuação)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nível dos processos de negócios: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aplicados às atividades específicas dos negócios.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maioria dos processos de negócios é automatizada e integrada aos sistemas aplicativos de TI. No entanto, alguns </a:t>
            </a:r>
            <a:r>
              <a:rPr lang="en-US" sz="2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controles existentes no processo de negócios permanecem como procedimentos manuais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tais como a autorização para transações, a segregação de funções e as reconciliações manuais.</a:t>
            </a:r>
          </a:p>
        </p:txBody>
      </p:sp>
      <p:sp>
        <p:nvSpPr>
          <p:cNvPr id="936" name="Shape 93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80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43" name="Shape 9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sistemas de controles internos das organizações afetam a área de TI em três níveis: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(continuação)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suportar os processos de negócios, a área de TI fornece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serviços de TI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exemplo, redes, bases de dados, sistemas operacionais e armazenamento).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controles aplicados a todas as atividades de serviços de TI chamados de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controles gerais de TI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944" name="Shape 94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81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51" name="Shape 9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âmbito do Gerenciamento de Serviços de TI</a:t>
            </a:r>
            <a:r>
              <a:rPr lang="en-US" sz="2400" b="0" i="0" u="none" strike="noStrike" cap="none" baseline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o valor de um serviço pode ser medido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quatro parâmetros: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Alinhamento estratégico com o negócio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Grau em que o serviço de TI está alinhado com as atuais e as futuras necessidades do negócio.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Valor monetário desembolsado pela disponibilização do serviço de TI e em cada interação.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Qualidade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Nível de atendimento do serviço de TI em relação aos Acordos de Nível de Serviço (Service Level Agreement – SLA) e Acordos de Nível Operacional (Operational Level Agreement – OLA), estabelecidos externa e internamente à área de TI, respectivamente.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Independência em relação ao tempo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Capacidade da área de TI em reagir a demandas de suporte e em atender às mudanças planejadas em relação ao serviço de TI disponibilizado.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82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59" name="Shape 9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indústria manufatureira, medir a qualidade dos produtos produzidos é fácil, considerando-se o quanto em tempo isto já é estudado e posto em prática, pois: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medidas são bem-definidas.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a possibilidade de comparações.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Existem melhores práticas.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Existem sistemas de acompanhamento.</a:t>
            </a:r>
          </a:p>
        </p:txBody>
      </p:sp>
      <p:sp>
        <p:nvSpPr>
          <p:cNvPr id="960" name="Shape 960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83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179386" y="1600200"/>
            <a:ext cx="8856662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prestação de serviços de TI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bem como na indústria de serviços em geral, é muito mais difícil definir qualidade e mantê-la do que na indústria manufatureira, pois: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cliente é diferente;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resultado de muitos serviços são intangíveis;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serviços são produzidos e consumidos simultaneamente </a:t>
            </a:r>
            <a:r>
              <a:rPr lang="en-US" sz="2800" b="0" i="0" u="none" strike="noStrike" cap="none" baseline="0">
                <a:solidFill>
                  <a:srgbClr val="77933C"/>
                </a:solidFill>
                <a:latin typeface="Calibri"/>
                <a:ea typeface="Calibri"/>
                <a:cs typeface="Calibri"/>
                <a:sym typeface="Calibri"/>
              </a:rPr>
              <a:t>(daí ocorre o amadurecimento do cliente e de sua necessidade);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usuários estão presentes enquanto o serviço é realizado.</a:t>
            </a:r>
          </a:p>
        </p:txBody>
      </p:sp>
      <p:sp>
        <p:nvSpPr>
          <p:cNvPr id="968" name="Shape 968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84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75" name="Shape 9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 na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indústria de serviços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tarefa de medir a qualidade não é tão simples quanto na indústria de manufatura, pois: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Tudo é muito novo.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serviços são abstratos.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Padrões não estão disponíveis.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Alto nível de personalização.</a:t>
            </a:r>
          </a:p>
        </p:txBody>
      </p:sp>
      <p:sp>
        <p:nvSpPr>
          <p:cNvPr id="976" name="Shape 97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85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179386" y="1600200"/>
            <a:ext cx="8964612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determinar o </a:t>
            </a:r>
            <a:r>
              <a:rPr lang="en-US" sz="2400" b="0" i="0" u="none" strike="noStrike" cap="none" baseline="0">
                <a:solidFill>
                  <a:srgbClr val="77933C"/>
                </a:solidFill>
                <a:latin typeface="Calibri"/>
                <a:ea typeface="Calibri"/>
                <a:cs typeface="Calibri"/>
                <a:sym typeface="Calibri"/>
              </a:rPr>
              <a:t>nível de satisfação do cliente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é necessário saber que existem cinco fatores que influenciam a avaliação de um serviço: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 esperado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É o que o cliente espera receber em troca do valor pago pelo serviço.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 adequado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É o que atende às necessidades expressas pelo cliente.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 desejado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É o que o cliente deseja receber a mais do que ele expressou necessitar.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 previsto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É o que o cliente recebe em termos de serviço, ou seja, o acordado com o fornecedor.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 percebido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É como o cliente percebe o serviço prestado, considerando suas expectativas em relação ao que entende ser o serviço adequado e o serviço desejado.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Shape 98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86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cliente de serviços de TI necessita: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Especificação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Saber de antemão o que se irá receber.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Conformidade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 solução deve atender à especificação.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Consistência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 cada interação o comportamento deve ser idêntico.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valor pelo seu dinheiro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 preço pago deve ser justo pelo produto ou serviço recebido.</a:t>
            </a:r>
          </a:p>
          <a:p>
            <a:pPr marL="742950" marR="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Desejo de saber o que, quando, como e o que fazer.</a:t>
            </a:r>
          </a:p>
        </p:txBody>
      </p:sp>
      <p:sp>
        <p:nvSpPr>
          <p:cNvPr id="992" name="Shape 992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87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modo geral, a área de TI não apresenta um nível de suporte ao cliente adequado em razão de diversos problemas, conforme se indica a seguir: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Inexistência de um mecanismo efetivo de suporte ao cliente.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Baixa confiança por parte do cliente.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Comprometimento x sla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de suporte envolvidos com a solução de problemas do dia-a-dia.</a:t>
            </a:r>
          </a:p>
        </p:txBody>
      </p:sp>
      <p:sp>
        <p:nvSpPr>
          <p:cNvPr id="1000" name="Shape 1000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88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1007" name="Shape 10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modo geral, a área de TI não apresenta um nível de suporte ao cliente adequado em razão de diversos problemas, conforme se indica a seguir: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(continuação)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de incidentes repetidos, em vez de uma solução permanente.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Interrupções constantes nos serviços, devido à dependência de pessoal-chave.</a:t>
            </a:r>
          </a:p>
        </p:txBody>
      </p:sp>
      <p:sp>
        <p:nvSpPr>
          <p:cNvPr id="1008" name="Shape 1008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89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que pensar em governança?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1412875"/>
            <a:ext cx="7343775" cy="496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3570287" y="6532562"/>
            <a:ext cx="2435224" cy="231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(Imagem retirada de material da TI exames)</a:t>
            </a:r>
          </a:p>
        </p:txBody>
      </p:sp>
      <p:sp>
        <p:nvSpPr>
          <p:cNvPr id="342" name="Shape 342"/>
          <p:cNvSpPr txBox="1"/>
          <p:nvPr/>
        </p:nvSpPr>
        <p:spPr>
          <a:xfrm rot="-5400000">
            <a:off x="6114256" y="3163092"/>
            <a:ext cx="5781674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retirada de material preparatório para certificação ITIL- produzido pela TIExames</a:t>
            </a:r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SERVIÇOS DE TI</a:t>
            </a:r>
          </a:p>
        </p:txBody>
      </p:sp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modo geral, a área de TI não apresenta um nível de suporte ao cliente adequado em razão de diversos problemas, conforme se indica a seguir: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(continuação)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Ocorrência de mudanças não-coordenadas nem registradas.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Inabilidade de lidar com as mudanças do negócio, principalmente com o aspecto da velocidade.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e custos pouco claros.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Desempenho inconsistente.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Pouca informação para gestão disponível.</a:t>
            </a:r>
          </a:p>
        </p:txBody>
      </p:sp>
      <p:sp>
        <p:nvSpPr>
          <p:cNvPr id="1016" name="Shape 101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90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Reflexões</a:t>
            </a:r>
          </a:p>
        </p:txBody>
      </p:sp>
      <p:sp>
        <p:nvSpPr>
          <p:cNvPr id="1023" name="Shape 10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tem sido o ambiente de negócios de TI (reativo, proativo, etc.) em sua opinião?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TIC permitem a preservação dos bens e serviços de uma empresa?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Ferramentas de colaboração: exemplifique e cite como podem apoiar o crescimento e o desenvolvimento de uma empresa.</a:t>
            </a:r>
          </a:p>
        </p:txBody>
      </p:sp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Reflexões</a:t>
            </a:r>
          </a:p>
        </p:txBody>
      </p:sp>
      <p:sp>
        <p:nvSpPr>
          <p:cNvPr id="1029" name="Shape 10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Segurança da informação: exemplifique uma solução e cite como pode apoiar o crescimento e o desenvolvimento de uma empresa.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Intelligence: exemplifique uma solução e cite como pode apoiar o crescimento e o desenvolvimento de uma empresa.</a:t>
            </a:r>
          </a:p>
        </p:txBody>
      </p:sp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Reflexões</a:t>
            </a:r>
          </a:p>
        </p:txBody>
      </p:sp>
      <p:sp>
        <p:nvSpPr>
          <p:cNvPr id="1035" name="Shape 1035"/>
          <p:cNvSpPr txBox="1">
            <a:spLocks noGrp="1"/>
          </p:cNvSpPr>
          <p:nvPr>
            <p:ph type="body" idx="1"/>
          </p:nvPr>
        </p:nvSpPr>
        <p:spPr>
          <a:xfrm>
            <a:off x="34925" y="1557337"/>
            <a:ext cx="92265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Apoio a Decisão: exemplifique uma solução e cite como pode apoiar o crescimento e o desenvolvimento de uma empresa.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Outsourcing: conceitue e cite como pode apoiar o crescimento e o desenvolvimento de uma empresa.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Mobilidade: exemplifique uma solução e cite como pode apoiar o crescimento e o desenvolvimento de uma empresa.</a:t>
            </a:r>
          </a:p>
        </p:txBody>
      </p:sp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Reflexões</a:t>
            </a:r>
          </a:p>
        </p:txBody>
      </p:sp>
      <p:sp>
        <p:nvSpPr>
          <p:cNvPr id="1041" name="Shape 1041"/>
          <p:cNvSpPr txBox="1">
            <a:spLocks noGrp="1"/>
          </p:cNvSpPr>
          <p:nvPr>
            <p:ph type="body" idx="1"/>
          </p:nvPr>
        </p:nvSpPr>
        <p:spPr>
          <a:xfrm>
            <a:off x="250825" y="1600200"/>
            <a:ext cx="88931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Armazenamento: exemplifique uma solução e cite como pode apoiar o crescimento e o desenvolvimento de uma empresa.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Gerência de TI: cite como pode apoiar o crescimento e o desenvolvimento de uma empresa.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CRM: conceitue, cite um produto ou empresa que comercializa e cite como pode apoiar o crescimento e o desenvolvimento de uma empresa.</a:t>
            </a:r>
          </a:p>
        </p:txBody>
      </p:sp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Reflexões</a:t>
            </a:r>
          </a:p>
        </p:txBody>
      </p:sp>
      <p:sp>
        <p:nvSpPr>
          <p:cNvPr id="1047" name="Shape 10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ERP: conceitue, cite um produto ou empresa que comercializa e cite como pode apoiar o crescimento e o desenvolvimento de uma empresa.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Cite modelos de referência (conjunto de boas práticas, metodologias, etc.) seguidos no mercado na área de TIC?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Reflexões</a:t>
            </a:r>
          </a:p>
        </p:txBody>
      </p:sp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são ativos?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Exemplifique um ativo humano.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Exemplifique um ativo financeiro.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Exemplifique um ativo físico.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Exemplifique um ativo de propriedade intelectual.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Exemplifique um ativo de informação de TI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Exemplifique um ativo relacionamento.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Reflexões</a:t>
            </a:r>
          </a:p>
        </p:txBody>
      </p:sp>
      <p:sp>
        <p:nvSpPr>
          <p:cNvPr id="1059" name="Shape 10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sou um gestor de TI. Cite 3 motivos porque você precisa saber práticas associadas a Governança de TI?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Na sua opinião, qual o motivo da falta de credibilidade da área de TI junto às áreas de negócio?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Na sua opinião, quem mais precisa amadurecer seus processos: a área de TI ou a área de negócio? Justifique.</a:t>
            </a:r>
          </a:p>
        </p:txBody>
      </p:sp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Reflexões</a:t>
            </a:r>
          </a:p>
        </p:txBody>
      </p:sp>
      <p:sp>
        <p:nvSpPr>
          <p:cNvPr id="1065" name="Shape 10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sua opinião, você acredita que é possível  que a área de TI consiga fazer o alinhamento entre sua área e às áreas de negócio? Justifique.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Na sua opinião, o que a área de TI precisa fazer para: (cite práticas, modelos, ferramentas, capacitações, recursos, etc.)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Atender com agilidade as necessidades de negócio da Empresa;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Facilitar a transformação do negócio;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Aumentar a eficiência (fazer algo que tem que ser feito da melhor forma possível) e a eficácia (fazer algo que tem que ser feito), mantendo custos;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Alavancar as novas iniciativas, contribuindo para a inovação.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</a:p>
        </p:txBody>
      </p:sp>
      <p:pic>
        <p:nvPicPr>
          <p:cNvPr id="1071" name="Shape 10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8225" y="1600200"/>
            <a:ext cx="4525961" cy="452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Shape 10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484312"/>
            <a:ext cx="2670175" cy="385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Shape 10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7762" y="1263650"/>
            <a:ext cx="2847975" cy="4300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4694</Words>
  <Application>Microsoft Office PowerPoint</Application>
  <PresentationFormat>Apresentação na tela (4:3)</PresentationFormat>
  <Paragraphs>722</Paragraphs>
  <Slides>100</Slides>
  <Notes>100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100</vt:i4>
      </vt:variant>
    </vt:vector>
  </HeadingPairs>
  <TitlesOfParts>
    <vt:vector size="106" baseType="lpstr">
      <vt:lpstr>1_Personalizar design</vt:lpstr>
      <vt:lpstr>Personalizar design</vt:lpstr>
      <vt:lpstr>2_Personalizar design</vt:lpstr>
      <vt:lpstr>3_Personalizar design</vt:lpstr>
      <vt:lpstr>4_Personalizar design</vt:lpstr>
      <vt:lpstr>5_Personalizar design</vt:lpstr>
      <vt:lpstr>Governança de TI Introdução do Gerenciamento de Serviços de TI</vt:lpstr>
      <vt:lpstr>Qual é a realidade dos setores/projetos de TIC?</vt:lpstr>
      <vt:lpstr>Apresentação do PowerPoint</vt:lpstr>
      <vt:lpstr>Apresentação do PowerPoint</vt:lpstr>
      <vt:lpstr>Apresentação do PowerPoint</vt:lpstr>
      <vt:lpstr>Desafios da área de TI</vt:lpstr>
      <vt:lpstr>Desafios da área de TI</vt:lpstr>
      <vt:lpstr>E aí?</vt:lpstr>
      <vt:lpstr>Por que pensar em governança?</vt:lpstr>
      <vt:lpstr>Quem está interessado nisto?</vt:lpstr>
      <vt:lpstr>Como as pessoas percebem?</vt:lpstr>
      <vt:lpstr>Quais são os benefícios?</vt:lpstr>
      <vt:lpstr>Qual o papel da área de TI?</vt:lpstr>
      <vt:lpstr>E o que é governança corporativa? E o que é governança de TI?</vt:lpstr>
      <vt:lpstr>E o que é governança corporativa?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CORPORATIVA</vt:lpstr>
      <vt:lpstr>GOVERNANÇA de TI</vt:lpstr>
      <vt:lpstr>Apresentação do PowerPoint</vt:lpstr>
      <vt:lpstr>GOVERNANÇA de TI</vt:lpstr>
      <vt:lpstr>GOVERNANÇA de TI</vt:lpstr>
      <vt:lpstr>GOVERNANÇA de TI</vt:lpstr>
      <vt:lpstr>GOVERNANÇA de TI</vt:lpstr>
      <vt:lpstr>GOVERNANÇA de TI</vt:lpstr>
      <vt:lpstr>GOVERNANÇA de TI</vt:lpstr>
      <vt:lpstr>GOVERNANÇA de TI</vt:lpstr>
      <vt:lpstr>Apresentação do PowerPoint</vt:lpstr>
      <vt:lpstr>Reflexões</vt:lpstr>
      <vt:lpstr>Questões de revisão</vt:lpstr>
      <vt:lpstr>Questões de revisão</vt:lpstr>
      <vt:lpstr>Questões de revisão</vt:lpstr>
      <vt:lpstr>Questões de revisão</vt:lpstr>
      <vt:lpstr>Referências</vt:lpstr>
      <vt:lpstr>GERENCIAMENTO DE SERVIÇOS DE TI</vt:lpstr>
      <vt:lpstr>Apresentação do PowerPoint</vt:lpstr>
      <vt:lpstr>Apresentação do PowerPoint</vt:lpstr>
      <vt:lpstr>Apresentação do PowerPoint</vt:lpstr>
      <vt:lpstr>Apresentação do PowerPoint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GERENCIAMENTO DE SERVIÇOS DE TI</vt:lpstr>
      <vt:lpstr>Reflexões</vt:lpstr>
      <vt:lpstr>Reflexões</vt:lpstr>
      <vt:lpstr>Reflexões</vt:lpstr>
      <vt:lpstr>Reflexões</vt:lpstr>
      <vt:lpstr>Reflexões</vt:lpstr>
      <vt:lpstr>Reflexões</vt:lpstr>
      <vt:lpstr>Reflexões</vt:lpstr>
      <vt:lpstr>Reflexões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Governança de TI Introdução do Gerenciamento de Serviços de TI</dc:title>
  <cp:lastModifiedBy>asus</cp:lastModifiedBy>
  <cp:revision>1</cp:revision>
  <dcterms:modified xsi:type="dcterms:W3CDTF">2015-02-26T18:38:38Z</dcterms:modified>
</cp:coreProperties>
</file>