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5" r:id="rId1"/>
    <p:sldMasterId id="2147483686" r:id="rId2"/>
  </p:sldMasterIdLst>
  <p:notesMasterIdLst>
    <p:notesMasterId r:id="rId31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BAA8A0E-7011-433B-A974-F32EE351C48B}">
  <a:tblStyle styleId="{ABAA8A0E-7011-433B-A974-F32EE351C48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1V>
      <a:tcStyle>
        <a:tcBdr>
          <a:top>
            <a:ln w="9525" cap="flat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6">
              <a:alpha val="40000"/>
            </a:schemeClr>
          </a:solidFill>
        </a:fill>
      </a:tcStyle>
    </a:band1V>
    <a:lastCol>
      <a:tcTxStyle b="on" i="off"/>
      <a:tcStyle>
        <a:tcBdr>
          <a:left>
            <a:ln w="9525" cap="flat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lastCol>
    <a:firstCol>
      <a:tcTxStyle b="on" i="off"/>
      <a:tcStyle>
        <a:tcBdr>
          <a:left>
            <a:ln w="9525" cap="flat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firstCol>
    <a:lastRow>
      <a:tcTxStyle b="on" i="off"/>
      <a:tcStyle>
        <a:tcBdr>
          <a:left>
            <a:ln w="9525" cap="flat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left>
            <a:ln w="9525" cap="flat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43645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exemplo:  aplicar procedimentos de cópia de segurança </a:t>
            </a:r>
            <a:r>
              <a:rPr lang="pt-BR" sz="12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(backup) </a:t>
            </a:r>
            <a:r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restauração de sistemas, aplicativos, dados e documentação em alinhamento com os requisitos de negócio e o plano de continuidade.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Shape 37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pt-BR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6" name="Shape 3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9" name="Shape 4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5" name="Shape 4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1" name="Shape 4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7" name="Shape 4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e texto verticais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0" name="Shape 24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e texto verticais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11112"/>
            <a:ext cx="9159874" cy="684688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11112"/>
            <a:ext cx="9159874" cy="684688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threex.com/rup/portugues/process/workflow/conf_mgt/co_revno.htm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8lAa4kEAGB9TkVrbWZUR3BRY1E/edit?usp=sharin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oftex.br/mpsbr/guia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Mudança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Missão </a:t>
            </a:r>
            <a:br>
              <a:rPr lang="pt-BR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Gerenciar todas as mudanças, assegurando que sejam utilizados métodos para administrá-las, para que a infraestrutura de TI tenha o menor risco possível.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Assegurar que as mudanças sejam executadas por meio de métodos padronizados, minimizando os riscos e impactos.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Prevenir mudanças sem prévia autorização.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Diminuir a quantidade de incidentes relacionados às mudanças.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Mudança</a:t>
            </a:r>
          </a:p>
        </p:txBody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comitê consultivo de mudanças é responsável por</a:t>
            </a:r>
            <a:r>
              <a:rPr lang="pt-BR" sz="32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(continuação):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Garantir que existam </a:t>
            </a:r>
            <a:r>
              <a:rPr lang="pt-BR" sz="2800" b="1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planos de reversão</a:t>
            </a:r>
            <a:r>
              <a:rPr lang="pt-BR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permitindo que serviços possam retornar ao estado anterior; 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lang="pt-BR" sz="28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Gerenciar a comunicação </a:t>
            </a:r>
            <a:r>
              <a:rPr lang="pt-BR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 todas as áreas envolvidas (direta ou indiretamente) com a mudança planejada; 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lang="pt-BR" sz="28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Monitorar a execução do plano de mudanças </a:t>
            </a:r>
            <a:r>
              <a:rPr lang="pt-BR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agir nos desvios; 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Mudança</a:t>
            </a:r>
          </a:p>
        </p:txBody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comitê consultivo de mudanças é responsável por</a:t>
            </a:r>
            <a:r>
              <a:rPr lang="pt-BR" sz="32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(continuação):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Autorizar a nova composição do trabalho após a mudança; 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Acompanhar os resultados do trabalho após a mudança ter sido oficializada</a:t>
            </a:r>
            <a:r>
              <a:rPr lang="pt-BR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garantir que os resultados estejam conforme planejado, e agir na correção de desvios identificados. </a:t>
            </a: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Mudança</a:t>
            </a:r>
          </a:p>
        </p:txBody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251519" y="1600200"/>
            <a:ext cx="889247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avaliação das solicitações de mudança pode ser realizada de diversas formas:</a:t>
            </a:r>
          </a:p>
          <a:p>
            <a:pPr marL="742950" marR="0" lvl="1" indent="-2857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6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Mudanças básicas ou triviais</a:t>
            </a:r>
            <a:r>
              <a:rPr lang="pt-BR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t-BR" sz="26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autorização previamente registrada</a:t>
            </a:r>
            <a:r>
              <a:rPr lang="pt-BR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nos processos padrões da organização ou nas customizações autorizadas para trabalhos. Neste caso, já existe um critério definido para sua autorização.</a:t>
            </a:r>
          </a:p>
          <a:p>
            <a:pPr marL="742950" marR="0" lvl="1" indent="-2857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6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Mudanças críticas</a:t>
            </a:r>
            <a:r>
              <a:rPr lang="pt-BR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t-BR" sz="26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estabelecimento de comitê, que é responsável por definir critérios para a análise e decisão</a:t>
            </a:r>
            <a:r>
              <a:rPr lang="pt-BR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respeitando regras gerais definidas no processo padrão da organização. 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Mudança</a:t>
            </a:r>
          </a:p>
        </p:txBody>
      </p:sp>
      <p:pic>
        <p:nvPicPr>
          <p:cNvPr id="338" name="Shape 33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060849"/>
            <a:ext cx="8229600" cy="4255611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Shape 339"/>
          <p:cNvSpPr txBox="1"/>
          <p:nvPr/>
        </p:nvSpPr>
        <p:spPr>
          <a:xfrm>
            <a:off x="457200" y="1484784"/>
            <a:ext cx="8229600" cy="5760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Classificações:</a:t>
            </a:r>
          </a:p>
        </p:txBody>
      </p:sp>
      <p:sp>
        <p:nvSpPr>
          <p:cNvPr id="340" name="Shape 340"/>
          <p:cNvSpPr txBox="1"/>
          <p:nvPr/>
        </p:nvSpPr>
        <p:spPr>
          <a:xfrm rot="-5400000">
            <a:off x="6116311" y="3071597"/>
            <a:ext cx="6055375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Notas de aula do curso “Gestão Estratégica de TI – ITIL” – Escola Virtual Bradesco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Mudança</a:t>
            </a:r>
          </a:p>
        </p:txBody>
      </p:sp>
      <p:pic>
        <p:nvPicPr>
          <p:cNvPr id="346" name="Shape 34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2348880"/>
            <a:ext cx="8229600" cy="3834693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Shape 347"/>
          <p:cNvSpPr txBox="1"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Classificações:</a:t>
            </a:r>
          </a:p>
        </p:txBody>
      </p:sp>
      <p:sp>
        <p:nvSpPr>
          <p:cNvPr id="348" name="Shape 348"/>
          <p:cNvSpPr txBox="1"/>
          <p:nvPr/>
        </p:nvSpPr>
        <p:spPr>
          <a:xfrm rot="-5400000">
            <a:off x="6116311" y="3071597"/>
            <a:ext cx="6055375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Notas de aula do curso “Gestão Estratégica de TI – ITIL” – Escola Virtual Bradesco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Mudança</a:t>
            </a:r>
          </a:p>
        </p:txBody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solicitações de mudanças são avaliadas utilizando critérios definidos</a:t>
            </a:r>
            <a:r>
              <a:rPr lang="pt-BR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Riscos para o negócio; 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Riscos para o cliente; 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Custos e </a:t>
            </a:r>
            <a:r>
              <a:rPr lang="pt-BR" sz="28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impacto de alterações de ambiente</a:t>
            </a:r>
            <a:r>
              <a:rPr lang="pt-BR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 pertinente; 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Custos e </a:t>
            </a:r>
            <a:r>
              <a:rPr lang="pt-BR" sz="28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impacto de alterações de capacitação técnica</a:t>
            </a:r>
            <a:r>
              <a:rPr lang="pt-BR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alteração de tamanho de equipe ou sua segmentação, se pertinente; 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Mudança</a:t>
            </a:r>
          </a:p>
        </p:txBody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solicitações de mudanças são avaliadas utilizando critérios definidos</a:t>
            </a:r>
            <a:r>
              <a:rPr lang="pt-BR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(continuação):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lang="pt-BR" sz="2400" b="1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Planos de reversão, </a:t>
            </a: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descrevendo como o nível de serviço pode ser restaurado, se ocorrer problemas após a liberação da mudança; </a:t>
            </a: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planos de reversão devem abranger </a:t>
            </a:r>
            <a:r>
              <a:rPr lang="pt-BR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custos e complexidade </a:t>
            </a:r>
            <a:r>
              <a:rPr lang="pt-BR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retorno do serviço ao seu estado inicial. 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Impactos nos níveis de acordo de serviço; 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Tempo para implementação da mudança, considerando os testes (</a:t>
            </a:r>
            <a:r>
              <a:rPr lang="pt-BR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 mudança e dos planos de reversão</a:t>
            </a: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antes de sua efetivação. </a:t>
            </a:r>
          </a:p>
          <a:p>
            <a: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Mudança</a:t>
            </a:r>
          </a:p>
        </p:txBody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 plano para amenizar situações de insucesso deve ser elaborado (do inglês, Remediation Planning). </a:t>
            </a: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 plano deve incluir ações </a:t>
            </a:r>
            <a:r>
              <a:rPr lang="pt-BR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reverter a mudança</a:t>
            </a:r>
            <a:r>
              <a:rPr lang="pt-BR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ações para tratar os problemas caso eles ocorram.</a:t>
            </a: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prática, trata-se de um </a:t>
            </a:r>
            <a:r>
              <a:rPr lang="pt-BR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plano para o gerenciamento dos riscos </a:t>
            </a:r>
            <a:r>
              <a:rPr lang="pt-BR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mudança.</a:t>
            </a:r>
            <a:br>
              <a:rPr lang="pt-BR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pt-BR"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Mudança</a:t>
            </a:r>
          </a:p>
        </p:txBody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mudanças aprovadas são desenvolvidas e testadas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Conforme definido no </a:t>
            </a:r>
            <a:r>
              <a:rPr lang="pt-BR" sz="28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cronograma de atividades da mudança</a:t>
            </a:r>
            <a:r>
              <a:rPr lang="pt-BR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as atividades devem ser monitoradas. 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confirmação do sucesso da mudança é realizada por meio de </a:t>
            </a:r>
            <a:r>
              <a:rPr lang="pt-BR" sz="2800" b="1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testes previamente definidos</a:t>
            </a:r>
            <a:r>
              <a:rPr lang="pt-BR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com os resultados registrados.</a:t>
            </a:r>
            <a:br>
              <a:rPr lang="pt-BR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pt-BR"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Mudança</a:t>
            </a:r>
          </a:p>
        </p:txBody>
      </p:sp>
      <p:pic>
        <p:nvPicPr>
          <p:cNvPr id="379" name="Shape 37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1120" y="1195183"/>
            <a:ext cx="8225295" cy="542383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Shape 380"/>
          <p:cNvSpPr txBox="1"/>
          <p:nvPr/>
        </p:nvSpPr>
        <p:spPr>
          <a:xfrm rot="-5400000">
            <a:off x="6116311" y="3071597"/>
            <a:ext cx="6055375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Notas de aula do curso “Gestão Estratégica de TI – ITIL” – Escola Virtual Bradesco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Mudança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179511" y="1600200"/>
            <a:ext cx="8856983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Mudança</a:t>
            </a:r>
            <a:br>
              <a:rPr lang="pt-BR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Ação que resulta em um novo </a:t>
            </a:r>
            <a:r>
              <a:rPr lang="pt-BR" sz="20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status</a:t>
            </a:r>
            <a:r>
              <a:rPr lang="pt-BR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para um ou mais itens de configuração.</a:t>
            </a:r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Requisição de mudança</a:t>
            </a:r>
            <a:br>
              <a:rPr lang="pt-BR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Solicitação de alteração em algum componente da TI. Quando ocorre a mudança  todos os detalhes devem ser registrados.</a:t>
            </a:r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Conselho Consultivo de Mudança (CCM)</a:t>
            </a:r>
            <a:br>
              <a:rPr lang="pt-BR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Equipe responsável pela aprovação das mudanças. Essa equipe deve analisar o impacto da mudança tanto para a área de negócios, quanto para a de TI. Deve ainda possuir como membro permanente o gerente de mudanças. a equipe pode ser composto por pessoas técnicas e também por clientes que auxiliarão o gerente de mudanças nas tomadas de decisões.</a:t>
            </a:r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Mudança</a:t>
            </a:r>
          </a:p>
        </p:txBody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107504" y="1484783"/>
            <a:ext cx="9036495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Sua implantação traz alguns </a:t>
            </a:r>
            <a:r>
              <a:rPr lang="pt-BR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benefícios</a:t>
            </a:r>
            <a:r>
              <a:rPr lang="pt-BR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Entre eles:</a:t>
            </a:r>
          </a:p>
          <a:p>
            <a:pPr marL="742950" marR="0" lvl="1" indent="-2857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mudanças passam a ser executadas apenas depois de aprovadas, obtendo um controle sobre sua execução.</a:t>
            </a:r>
          </a:p>
          <a:p>
            <a:pPr marL="742950" marR="0" lvl="1" indent="-285750" algn="l" rtl="0">
              <a:spcBef>
                <a:spcPts val="52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lang="pt-BR" sz="26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Redução da interrupção do serviço</a:t>
            </a:r>
          </a:p>
          <a:p>
            <a:pPr marL="742950" marR="0" lvl="1" indent="-2857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pt-BR" sz="26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análises de riscos </a:t>
            </a:r>
            <a:r>
              <a:rPr lang="pt-BR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impedem que o serviço fique </a:t>
            </a:r>
            <a:r>
              <a:rPr lang="pt-BR" sz="26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indisponível</a:t>
            </a:r>
            <a:r>
              <a:rPr lang="pt-BR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742950" marR="0" lvl="1" indent="-285750" algn="l" rtl="0">
              <a:spcBef>
                <a:spcPts val="52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lang="pt-BR" sz="26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Redução dos impactos adversos das mudanças </a:t>
            </a:r>
            <a:r>
              <a:rPr lang="pt-BR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qualidade do serviço; </a:t>
            </a:r>
          </a:p>
          <a:p>
            <a:pPr marL="742950" marR="0" lvl="1" indent="-285750" algn="l" rtl="0">
              <a:spcBef>
                <a:spcPts val="52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lang="pt-BR" sz="26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Melhora nas estimativas de custos </a:t>
            </a:r>
            <a:r>
              <a:rPr lang="pt-BR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das mudanças propostas; </a:t>
            </a:r>
          </a:p>
          <a:p>
            <a:pPr marL="742950" marR="0" lvl="1" indent="-285750" algn="l" rtl="0">
              <a:spcBef>
                <a:spcPts val="52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lang="pt-BR" sz="26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Redução no número de mudanças revertidas</a:t>
            </a:r>
            <a:r>
              <a:rPr lang="pt-BR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Mudança</a:t>
            </a:r>
          </a:p>
        </p:txBody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179511" y="1600200"/>
            <a:ext cx="8964488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a implantação algumas </a:t>
            </a:r>
            <a:r>
              <a:rPr lang="pt-BR" sz="3200" b="1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dificuldades</a:t>
            </a:r>
            <a:r>
              <a:rPr lang="pt-BR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são encontradas: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BDGC desatualizado </a:t>
            </a:r>
            <a:r>
              <a:rPr lang="pt-BR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se os dados não estiverem atualizados, não é possível realizar uma análise de risco adequada.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Falta de comprometimento da equipe</a:t>
            </a:r>
            <a:r>
              <a:rPr lang="pt-BR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- a equipe deve se adequar para analisar todas as mudanças.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Falta de priorização das mudanças </a:t>
            </a:r>
            <a:r>
              <a:rPr lang="pt-BR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elas devem ser categorizadas para que possam ser planejadas e agendadas corretamente.</a:t>
            </a: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Mudança </a:t>
            </a: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(COBIT)</a:t>
            </a:r>
          </a:p>
        </p:txBody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 alcançado por:</a:t>
            </a:r>
          </a:p>
          <a:p>
            <a:pPr marL="742950" marR="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Definição e comunicação de procedimentos </a:t>
            </a:r>
            <a:r>
              <a:rPr lang="pt-BR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mudanças, incluindo mudanças emergenciais.</a:t>
            </a:r>
          </a:p>
          <a:p>
            <a:pPr marL="742950" marR="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Avaliação, priorização e autorização </a:t>
            </a:r>
            <a:r>
              <a:rPr lang="pt-BR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mudanças.</a:t>
            </a:r>
          </a:p>
          <a:p>
            <a:pPr marL="742950" marR="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Acompanhamento de status e apresentação </a:t>
            </a:r>
            <a:r>
              <a:rPr lang="pt-BR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relatório </a:t>
            </a:r>
            <a:r>
              <a:rPr lang="pt-BR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mudanças.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Mudança </a:t>
            </a:r>
            <a:r>
              <a:rPr lang="pt-BR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(COBIT)</a:t>
            </a:r>
          </a:p>
        </p:txBody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 medido por: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Quantidade de paradas ou erros</a:t>
            </a:r>
            <a:r>
              <a:rPr lang="pt-BR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associados às mudanças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Retrabalho de infraestrutura ou aplicação </a:t>
            </a:r>
            <a:r>
              <a:rPr lang="pt-BR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causado por especificações de mudança inadequadas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Percentual de mudanças que </a:t>
            </a:r>
            <a:r>
              <a:rPr lang="pt-BR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seguem o processo formal de controle de mudanças</a:t>
            </a:r>
            <a:r>
              <a:rPr lang="pt-BR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Mudança</a:t>
            </a:r>
            <a:r>
              <a:rPr lang="pt-BR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(COBIT)</a:t>
            </a:r>
          </a:p>
        </p:txBody>
      </p:sp>
      <p:graphicFrame>
        <p:nvGraphicFramePr>
          <p:cNvPr id="410" name="Shape 410"/>
          <p:cNvGraphicFramePr/>
          <p:nvPr/>
        </p:nvGraphicFramePr>
        <p:xfrm>
          <a:off x="467543" y="1556791"/>
          <a:ext cx="3000000" cy="3000000"/>
        </p:xfrm>
        <a:graphic>
          <a:graphicData uri="http://schemas.openxmlformats.org/drawingml/2006/table">
            <a:tbl>
              <a:tblPr firstRow="1" bandRow="1">
                <a:gradFill>
                  <a:gsLst>
                    <a:gs pos="0">
                      <a:srgbClr val="FFE2CA"/>
                    </a:gs>
                    <a:gs pos="35000">
                      <a:srgbClr val="FFEADA"/>
                    </a:gs>
                    <a:gs pos="100000">
                      <a:srgbClr val="FEF8F1"/>
                    </a:gs>
                  </a:gsLst>
                  <a:lin ang="16200000" scaled="0"/>
                </a:gradFill>
                <a:tableStyleId>{ABAA8A0E-7011-433B-A974-F32EE351C48B}</a:tableStyleId>
              </a:tblPr>
              <a:tblGrid>
                <a:gridCol w="4114800"/>
                <a:gridCol w="41148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2800" b="1" u="none" strike="noStrike" cap="none" baseline="0">
                          <a:solidFill>
                            <a:schemeClr val="dk1"/>
                          </a:solidFill>
                        </a:rPr>
                        <a:t>Entradas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2800" b="1" u="none" strike="noStrike" cap="none" baseline="0">
                          <a:solidFill>
                            <a:schemeClr val="dk1"/>
                          </a:solidFill>
                        </a:rPr>
                        <a:t>Saídas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pt-BR" sz="18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Portfólio de projetos de TI;</a:t>
                      </a: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pt-BR" sz="18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Ações de melhoria de qualidade;</a:t>
                      </a: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pt-BR" sz="18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Planos de ação para remediação de riscos de TI;</a:t>
                      </a: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pt-BR" sz="18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Diretrizes de gerenciamento de projetos e planejamento detalhado de projetos;</a:t>
                      </a: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pt-BR" sz="18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Mudanças necessárias;</a:t>
                      </a: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pt-BR" sz="18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Mudanças de segurança necessárias;</a:t>
                      </a: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pt-BR" sz="18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Solicitações de serviço/solicitações de mudança;</a:t>
                      </a: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pt-BR" sz="18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Solicitações de mudança (como e onde aplicar a correção);</a:t>
                      </a: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pt-BR" sz="18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Registros de problemas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pt-BR" sz="18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Descrição do processo de mudanças; </a:t>
                      </a: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pt-BR" sz="18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Relatórios de status das mudanças; </a:t>
                      </a: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pt-BR" sz="18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Autorização de mudanças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Mudança</a:t>
            </a:r>
            <a:r>
              <a:rPr lang="pt-BR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(COBIT</a:t>
            </a:r>
            <a:r>
              <a:rPr lang="pt-BR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251519" y="1600200"/>
            <a:ext cx="889247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Métricas associadas:</a:t>
            </a:r>
          </a:p>
          <a:p>
            <a:pPr marL="742950" marR="0" lvl="1" indent="-28575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Percentual de mudanças registradas e rastreadas com ferramentas automatizadas;</a:t>
            </a:r>
          </a:p>
          <a:p>
            <a:pPr marL="742950" marR="0" lvl="1" indent="-28575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Percentual de mudanças que seguem o processo formal de controle de mudanças;</a:t>
            </a:r>
          </a:p>
          <a:p>
            <a:pPr marL="742950" marR="0" lvl="1" indent="-28575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Percentual/proporção de/entre solicitações de mudança aceitas e rejeitadas;</a:t>
            </a:r>
          </a:p>
          <a:p>
            <a:pPr marL="742950" marR="0" lvl="1" indent="-28575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Quantidade de versões diferentes que são mantidas para cada aplicação de negócio ou infraestrutura;</a:t>
            </a:r>
          </a:p>
          <a:p>
            <a:pPr marL="742950" marR="0" lvl="1" indent="-28575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Quantidade e tipo de mudanças de emergência aplicadas aos componentes de infraestrutura;</a:t>
            </a:r>
          </a:p>
          <a:p>
            <a:pPr marL="742950" marR="0" lvl="1" indent="-28575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Quantidade e tipo de correções aplicadas aos componentes de infraestrutura.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Mudança</a:t>
            </a:r>
            <a:r>
              <a:rPr lang="pt-BR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(COBIT</a:t>
            </a:r>
            <a:r>
              <a:rPr lang="pt-BR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0" y="1628800"/>
            <a:ext cx="91440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Métricas associadas: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Retrabalho em infraestrutura ou aplicação causado por especificações inadequadas de mudança;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Redução de tempo e esforço necessário para realizar mudanças; 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Percentual de todas as mudanças que são correções emergenciais;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Percentual de mudanças na infraestrutura de TI que não foram bem-sucedidas devido a especificações de mudança inadequadas;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Quantidade de mudanças não rastreadas formalmente, não reportadas ou não autorizadas;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Quantidade de mudanças aguardando para serem implementadas.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mudança</a:t>
            </a:r>
          </a:p>
        </p:txBody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Exemplos :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http://www.wthreex.com/rup/portugues/process/workflow/conf_mgt/co_revno.htm</a:t>
            </a:r>
            <a:r>
              <a:rPr lang="pt-BR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Bibliografia</a:t>
            </a:r>
          </a:p>
        </p:txBody>
      </p:sp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Cobit </a:t>
            </a:r>
            <a:r>
              <a:rPr lang="pt-BR" sz="24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https://drive.google.com/file/d/0B8lAa4kEAGB9TkVrbWZUR3BRY1E/edit?usp=sharing</a:t>
            </a: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MPS.BR Serviço: </a:t>
            </a:r>
            <a:r>
              <a:rPr lang="pt-BR" sz="24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http://www.softex.br/mpsbr/guias/</a:t>
            </a: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Notas de aula do curso “Gestão Estratégica de TI – ITIL” – Escola Virtual Bradesco</a:t>
            </a: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Mudança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Uma mudança pode envolver diversas ações:</a:t>
            </a:r>
          </a:p>
          <a:p>
            <a:pPr marL="742950" marR="0" lvl="1" indent="-28575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Uma </a:t>
            </a:r>
            <a:r>
              <a:rPr lang="pt-BR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alteração de ambiente para a execução do trabalho</a:t>
            </a: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como por exemplo, </a:t>
            </a:r>
            <a:r>
              <a:rPr lang="pt-BR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instalação de um novo aplicativo</a:t>
            </a: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modificação para implantação de um meio de deslocamento mais eficaz, utilização de novos insumos; </a:t>
            </a:r>
          </a:p>
          <a:p>
            <a:pPr marL="742950" marR="0" lvl="1" indent="-28575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Inclusão ou alteração de componentes de serviços</a:t>
            </a: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como por exemplo, no serviço </a:t>
            </a:r>
            <a:r>
              <a:rPr lang="pt-BR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 manter o banco de dados do cliente</a:t>
            </a: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passar da ação reativa (esperar o incidente ocorrer) para a proativa (monitoração e análise de informações provenientes do cliente); 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Inclusão de um novo serviço no portfólio de serviços</a:t>
            </a: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Exemplo: implantação de um novo sistema, metodologia.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Mudança</a:t>
            </a:r>
            <a:r>
              <a:rPr lang="pt-BR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(COBIT</a:t>
            </a:r>
            <a:r>
              <a:rPr lang="pt-BR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Principais atividades do processo:</a:t>
            </a:r>
          </a:p>
          <a:p>
            <a:pPr marL="742950" marR="0" lvl="1" indent="-28575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Desenvolver e implementar um processo para registrar, avaliar e priorizar de forma consistente as solicitações de mudança; </a:t>
            </a:r>
          </a:p>
          <a:p>
            <a:pPr marL="742950" marR="0" lvl="1" indent="-28575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Avaliar criticamente o impacto e priorizar mudanças baseadas em necessidades do negócio; </a:t>
            </a:r>
          </a:p>
          <a:p>
            <a:pPr marL="742950" marR="0" lvl="1" indent="-28575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Assegurar que </a:t>
            </a:r>
            <a:r>
              <a:rPr lang="pt-BR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qualquer mudança crítica e emergencial siga o processo aprovado</a:t>
            </a: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</a:p>
          <a:p>
            <a:pPr marL="742950" marR="0" lvl="1" indent="-28575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Autorizar mudanças; </a:t>
            </a:r>
          </a:p>
          <a:p>
            <a:pPr marL="742950" marR="0" lvl="1" indent="-28575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Gerenciar e disseminar informações relevantes relacionadas a mudanças.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Solicitação de mudança</a:t>
            </a:r>
          </a:p>
        </p:txBody>
      </p:sp>
      <p:pic>
        <p:nvPicPr>
          <p:cNvPr id="290" name="Shape 29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7543" y="1268759"/>
            <a:ext cx="7777163" cy="5351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Mudança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179511" y="1412775"/>
            <a:ext cx="8964488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solicitações de mudanças são registradas e classificadas:  </a:t>
            </a:r>
            <a:r>
              <a:rPr lang="pt-BR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deveria constar nas solicitações de mudança: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Requisitante</a:t>
            </a:r>
            <a:r>
              <a:rPr lang="pt-BR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mudança; 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Razão</a:t>
            </a:r>
            <a:r>
              <a:rPr lang="pt-BR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a mudança (ou o que motivou a solicitação, qual sua fonte); 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</a:t>
            </a:r>
            <a:r>
              <a:rPr lang="pt-BR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esperado da mudança e restrições de prazo (se houver); 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Riscos</a:t>
            </a:r>
            <a:r>
              <a:rPr lang="pt-BR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envolvidos na mudança; 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lang="pt-BR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necessários (infraestrutura, pessoas, tempo) para a entrega da mudança; 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Responsável</a:t>
            </a:r>
            <a:r>
              <a:rPr lang="pt-BR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pela construção, teste e implementação da mudança, bem como os envolvidos; 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Relacionamento</a:t>
            </a:r>
            <a:r>
              <a:rPr lang="pt-BR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esta mudança e outras que estão em andamento ou esperando aprovação, se for o caso. Esclarecer quais são estes relacionamentos. 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Mudança</a:t>
            </a:r>
          </a:p>
        </p:txBody>
      </p:sp>
      <p:pic>
        <p:nvPicPr>
          <p:cNvPr id="302" name="Shape 30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608" y="1556791"/>
            <a:ext cx="7373466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Mudança</a:t>
            </a:r>
          </a:p>
        </p:txBody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Comitê de Emergência do Conselho Consultivo de Mudança (CCM/CE): </a:t>
            </a: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Equipe responsável por autorizar mudanças emergenciais, onde urgência e o impacto de um incidente ou problema não exijam uma modificação para qual não há tempo de reunir o CCM.</a:t>
            </a:r>
          </a:p>
          <a:p>
            <a:pPr marL="342900" marR="0" lvl="0" indent="-34290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Programação Antecipada de Mudanças (FSC -</a:t>
            </a:r>
            <a:r>
              <a:rPr lang="pt-BR" sz="2400" b="1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Forward Schedule of Changes</a:t>
            </a:r>
            <a:r>
              <a:rPr lang="pt-BR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): </a:t>
            </a: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Constitui o cronograma de mudanças aprovadas e datas propostas para a implementação.</a:t>
            </a:r>
          </a:p>
          <a:p>
            <a:pPr marL="342900" marR="0" lvl="0" indent="-34290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Prioridade: </a:t>
            </a:r>
            <a:r>
              <a:rPr lang="pt-BR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 a importância de uma mudança e é determinada pela urgência, que pode ser sinalizada como imediata, alta, média ou baixa.</a:t>
            </a:r>
          </a:p>
          <a:p>
            <a:pPr marL="342900" marR="0" lvl="0" indent="-19050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Mudança</a:t>
            </a:r>
          </a:p>
        </p:txBody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comitê consultivo de mudanças é responsável por: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Analisar, decidir pela implementação e priorizar as mudanças; 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Realizar o planejamento das atividades para a mudança a ser realizada</a:t>
            </a:r>
            <a:r>
              <a:rPr lang="pt-BR" sz="28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incluindo cronograma, pessoas alocadas, ambientes, riscos e testes</a:t>
            </a:r>
            <a:r>
              <a:rPr lang="pt-BR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comprovem que o serviço foi alterado de maneira correta;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Personalizar design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ersonalizar design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1377</Words>
  <Application>Microsoft Office PowerPoint</Application>
  <PresentationFormat>Apresentação na tela (4:3)</PresentationFormat>
  <Paragraphs>149</Paragraphs>
  <Slides>28</Slides>
  <Notes>28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28</vt:i4>
      </vt:variant>
    </vt:vector>
  </HeadingPairs>
  <TitlesOfParts>
    <vt:vector size="30" baseType="lpstr">
      <vt:lpstr>Personalizar design</vt:lpstr>
      <vt:lpstr>2_Personalizar design</vt:lpstr>
      <vt:lpstr>Gerenciamento de Mudança</vt:lpstr>
      <vt:lpstr>Gerenciamento de Mudança</vt:lpstr>
      <vt:lpstr>Gerenciamento de Mudança</vt:lpstr>
      <vt:lpstr>Gerenciamento de Mudança(COBIT)</vt:lpstr>
      <vt:lpstr>Solicitação de mudança</vt:lpstr>
      <vt:lpstr>Gerenciamento de Mudança</vt:lpstr>
      <vt:lpstr>Gerenciamento de Mudança</vt:lpstr>
      <vt:lpstr>Gerenciamento de Mudança</vt:lpstr>
      <vt:lpstr>Gerenciamento de Mudança</vt:lpstr>
      <vt:lpstr>Gerenciamento de Mudança</vt:lpstr>
      <vt:lpstr>Gerenciamento de Mudança</vt:lpstr>
      <vt:lpstr>Gerenciamento de Mudança</vt:lpstr>
      <vt:lpstr>Gerenciamento de Mudança</vt:lpstr>
      <vt:lpstr>Gerenciamento de Mudança</vt:lpstr>
      <vt:lpstr>Gerenciamento de Mudança</vt:lpstr>
      <vt:lpstr>Gerenciamento de Mudança</vt:lpstr>
      <vt:lpstr>Gerenciamento de Mudança</vt:lpstr>
      <vt:lpstr>Gerenciamento de Mudança</vt:lpstr>
      <vt:lpstr>Gerenciamento de Mudança</vt:lpstr>
      <vt:lpstr>Gerenciamento de Mudança</vt:lpstr>
      <vt:lpstr>Gerenciamento de Mudança</vt:lpstr>
      <vt:lpstr>Gerenciamento de Mudança (COBIT)</vt:lpstr>
      <vt:lpstr>Gerenciamento de Mudança (COBIT)</vt:lpstr>
      <vt:lpstr>Gerenciamento de Mudança(COBIT)</vt:lpstr>
      <vt:lpstr>Gerenciamento de Mudança(COBIT)</vt:lpstr>
      <vt:lpstr>Gerenciamento de Mudança(COBIT)</vt:lpstr>
      <vt:lpstr>Gerenciamento de mudança</vt:lpstr>
      <vt:lpstr>Bibliografia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Gerenciamento de Mudança</dc:title>
  <cp:lastModifiedBy>asus</cp:lastModifiedBy>
  <cp:revision>1</cp:revision>
  <dcterms:modified xsi:type="dcterms:W3CDTF">2015-03-26T21:54:02Z</dcterms:modified>
</cp:coreProperties>
</file>